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726" r:id="rId2"/>
    <p:sldMasterId id="2147483738" r:id="rId3"/>
    <p:sldMasterId id="2147483751" r:id="rId4"/>
  </p:sldMasterIdLst>
  <p:notesMasterIdLst>
    <p:notesMasterId r:id="rId28"/>
  </p:notesMasterIdLst>
  <p:handoutMasterIdLst>
    <p:handoutMasterId r:id="rId29"/>
  </p:handoutMasterIdLst>
  <p:sldIdLst>
    <p:sldId id="389" r:id="rId5"/>
    <p:sldId id="436" r:id="rId6"/>
    <p:sldId id="527" r:id="rId7"/>
    <p:sldId id="1314" r:id="rId8"/>
    <p:sldId id="530" r:id="rId9"/>
    <p:sldId id="532" r:id="rId10"/>
    <p:sldId id="437" r:id="rId11"/>
    <p:sldId id="541" r:id="rId12"/>
    <p:sldId id="1306" r:id="rId13"/>
    <p:sldId id="547" r:id="rId14"/>
    <p:sldId id="458" r:id="rId15"/>
    <p:sldId id="1312" r:id="rId16"/>
    <p:sldId id="526" r:id="rId17"/>
    <p:sldId id="1307" r:id="rId18"/>
    <p:sldId id="402" r:id="rId19"/>
    <p:sldId id="551" r:id="rId20"/>
    <p:sldId id="528" r:id="rId21"/>
    <p:sldId id="1310" r:id="rId22"/>
    <p:sldId id="449" r:id="rId23"/>
    <p:sldId id="529" r:id="rId24"/>
    <p:sldId id="1311" r:id="rId25"/>
    <p:sldId id="452" r:id="rId26"/>
    <p:sldId id="1313"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u Nagaiah" initials="R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D3F"/>
    <a:srgbClr val="FFD253"/>
    <a:srgbClr val="969696"/>
    <a:srgbClr val="FFFF66"/>
    <a:srgbClr val="000000"/>
    <a:srgbClr val="808080"/>
    <a:srgbClr val="FFE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92" autoAdjust="0"/>
  </p:normalViewPr>
  <p:slideViewPr>
    <p:cSldViewPr>
      <p:cViewPr varScale="1">
        <p:scale>
          <a:sx n="104" d="100"/>
          <a:sy n="104" d="100"/>
        </p:scale>
        <p:origin x="174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341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341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341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6F16B8D1-9503-4868-AB7E-28E323763A5F}" type="slidenum">
              <a:rPr lang="en-US"/>
              <a:pPr>
                <a:defRPr/>
              </a:pPr>
              <a:t>‹#›</a:t>
            </a:fld>
            <a:endParaRPr lang="en-US"/>
          </a:p>
        </p:txBody>
      </p:sp>
    </p:spTree>
    <p:extLst>
      <p:ext uri="{BB962C8B-B14F-4D97-AF65-F5344CB8AC3E}">
        <p14:creationId xmlns:p14="http://schemas.microsoft.com/office/powerpoint/2010/main" val="1711266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2390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2390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2391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B6732296-1807-4BD7-AF01-8B780DC3D248}" type="slidenum">
              <a:rPr lang="en-US"/>
              <a:pPr>
                <a:defRPr/>
              </a:pPr>
              <a:t>‹#›</a:t>
            </a:fld>
            <a:endParaRPr lang="en-US"/>
          </a:p>
        </p:txBody>
      </p:sp>
    </p:spTree>
    <p:extLst>
      <p:ext uri="{BB962C8B-B14F-4D97-AF65-F5344CB8AC3E}">
        <p14:creationId xmlns:p14="http://schemas.microsoft.com/office/powerpoint/2010/main" val="3692236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FB60E-4803-4C5F-89BC-66D671C33093}" type="slidenum">
              <a:rPr lang="en-US">
                <a:solidFill>
                  <a:prstClr val="black"/>
                </a:solidFill>
              </a:rPr>
              <a:pPr/>
              <a:t>1</a:t>
            </a:fld>
            <a:endParaRPr lang="en-US">
              <a:solidFill>
                <a:prstClr val="black"/>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7459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1807"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180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3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9411" rtl="0" eaLnBrk="1" fontAlgn="base" latinLnBrk="0" hangingPunct="1">
              <a:lnSpc>
                <a:spcPct val="100000"/>
              </a:lnSpc>
              <a:spcBef>
                <a:spcPct val="0"/>
              </a:spcBef>
              <a:spcAft>
                <a:spcPct val="0"/>
              </a:spcAft>
              <a:buClrTx/>
              <a:buSzTx/>
              <a:buFontTx/>
              <a:buNone/>
              <a:tabLst/>
              <a:defRPr/>
            </a:pPr>
            <a:fld id="{B6732296-1807-4BD7-AF01-8B780DC3D248}"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9411"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8032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CEE2933E-4663-4865-8B72-110CC8F7DA49}" type="slidenum">
              <a:rPr lang="en-US" altLang="en-US" smtClean="0">
                <a:solidFill>
                  <a:srgbClr val="000000"/>
                </a:solidFill>
              </a:rPr>
              <a:pPr/>
              <a:t>‹#›</a:t>
            </a:fld>
            <a:endParaRPr lang="en-US" altLang="en-US">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849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180AEA7-E1DC-4C98-8BDC-07FF7220B18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81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EE33622-7148-4513-A306-9861C97ECDE2}" type="slidenum">
              <a:rPr lang="en-US" altLang="en-US" smtClean="0">
                <a:solidFill>
                  <a:srgbClr val="000000"/>
                </a:solidFill>
              </a:rPr>
              <a:pPr/>
              <a:t>‹#›</a:t>
            </a:fld>
            <a:endParaRPr lang="en-US" altLang="en-US">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155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1EF66E0C-7E62-4858-8401-DCBD4372192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2311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4C390570-B73C-45CE-843B-C8E3C8159CF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878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79FDC32E-3E50-4FAA-9150-1DB5B46E192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9621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6554737"/>
            <a:ext cx="915744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550010"/>
            <a:ext cx="1854203" cy="274901"/>
          </a:xfrm>
        </p:spPr>
        <p:txBody>
          <a:bodyPr/>
          <a:lstStyle/>
          <a:p>
            <a:endParaRPr lang="en-US" altLang="en-US" dirty="0">
              <a:solidFill>
                <a:srgbClr val="000000"/>
              </a:solidFill>
            </a:endParaRPr>
          </a:p>
        </p:txBody>
      </p:sp>
      <p:sp>
        <p:nvSpPr>
          <p:cNvPr id="8" name="Footer Placeholder 7"/>
          <p:cNvSpPr>
            <a:spLocks noGrp="1"/>
          </p:cNvSpPr>
          <p:nvPr>
            <p:ph type="ftr" sz="quarter" idx="11"/>
          </p:nvPr>
        </p:nvSpPr>
        <p:spPr>
          <a:xfrm>
            <a:off x="2764639" y="6550010"/>
            <a:ext cx="3617103" cy="274901"/>
          </a:xfrm>
        </p:spPr>
        <p:txBody>
          <a:bodyPr/>
          <a:lstStyle>
            <a:lvl1pPr>
              <a:defRPr>
                <a:solidFill>
                  <a:srgbClr val="FFFFFF"/>
                </a:solidFill>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a:xfrm>
            <a:off x="7287723" y="6550010"/>
            <a:ext cx="984019" cy="307990"/>
          </a:xfrm>
        </p:spPr>
        <p:txBody>
          <a:bodyPr/>
          <a:lstStyle/>
          <a:p>
            <a:fld id="{1F6413D6-2E56-4C8E-A866-922B4FBE6A3B}" type="slidenum">
              <a:rPr lang="en-US" altLang="en-US" smtClean="0">
                <a:solidFill>
                  <a:srgbClr val="000000"/>
                </a:solidFill>
              </a:rPr>
              <a:pPr/>
              <a:t>‹#›</a:t>
            </a:fld>
            <a:endParaRPr lang="en-US" altLang="en-US">
              <a:solidFill>
                <a:srgbClr val="000000"/>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020" y="6172200"/>
            <a:ext cx="514286" cy="692064"/>
          </a:xfrm>
          <a:prstGeom prst="rect">
            <a:avLst/>
          </a:prstGeom>
        </p:spPr>
      </p:pic>
      <p:sp>
        <p:nvSpPr>
          <p:cNvPr id="10" name="Line 3"/>
          <p:cNvSpPr>
            <a:spLocks noChangeShapeType="1"/>
          </p:cNvSpPr>
          <p:nvPr userDrawn="1"/>
        </p:nvSpPr>
        <p:spPr bwMode="auto">
          <a:xfrm>
            <a:off x="533400" y="1447800"/>
            <a:ext cx="8077200" cy="0"/>
          </a:xfrm>
          <a:prstGeom prst="line">
            <a:avLst/>
          </a:prstGeom>
          <a:noFill/>
          <a:ln w="19050">
            <a:solidFill>
              <a:srgbClr val="FFD2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3633485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606C83-A2ED-40D0-85EA-CA12CB8C52F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599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8CFB71FF-C617-4293-922C-A6E61B65DE2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9794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AE95E84-730B-4BB7-B57F-6FD9C9C29E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0340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C13C2E0E-B911-4AAA-ADA8-BAA85602FF1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1899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DB4EF2F-D430-456C-8B44-1A5FF4E6202C}" type="datetimeFigureOut">
              <a:rPr lang="en-US" smtClean="0">
                <a:solidFill>
                  <a:prstClr val="white"/>
                </a:solidFill>
              </a:rPr>
              <a:pPr/>
              <a:t>8/17/2021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D20DBDF-5E91-495F-8039-A8B76804CB9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lvl1pPr>
              <a:defRPr baseline="0">
                <a:solidFill>
                  <a:schemeClr val="bg2"/>
                </a:solidFill>
              </a:defRPr>
            </a:lvl1pPr>
            <a:extLst/>
          </a:lstStyle>
          <a:p>
            <a:r>
              <a:rPr kumimoji="0" lang="en-US" dirty="0"/>
              <a:t>Click to edit Master title style</a:t>
            </a:r>
          </a:p>
        </p:txBody>
      </p:sp>
    </p:spTree>
    <p:extLst>
      <p:ext uri="{BB962C8B-B14F-4D97-AF65-F5344CB8AC3E}">
        <p14:creationId xmlns:p14="http://schemas.microsoft.com/office/powerpoint/2010/main" val="277353105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solidFill>
                  <a:prstClr val="white"/>
                </a:solidFill>
              </a:rPr>
              <a:pPr/>
              <a:t>8/17/2021</a:t>
            </a:fld>
            <a:endParaRPr lang="en-US">
              <a:solidFill>
                <a:prstClr val="white"/>
              </a:solidFill>
            </a:endParaRPr>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fld id="{D0B5CDF8-54D5-6043-A52E-76818AC5EAB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3322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solidFill>
                  <a:prstClr val="white"/>
                </a:solidFill>
              </a:rPr>
              <a:pPr/>
              <a:t>8/17/2021</a:t>
            </a:fld>
            <a:endParaRPr lang="en-US">
              <a:solidFill>
                <a:prstClr val="white"/>
              </a:solidFill>
            </a:endParaRPr>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6" name="Slide Number Placeholder 5"/>
          <p:cNvSpPr>
            <a:spLocks noGrp="1"/>
          </p:cNvSpPr>
          <p:nvPr>
            <p:ph type="sldNum" sz="quarter" idx="12"/>
          </p:nvPr>
        </p:nvSpPr>
        <p:spPr>
          <a:xfrm>
            <a:off x="76912" y="6567986"/>
            <a:ext cx="551738" cy="281208"/>
          </a:xfrm>
        </p:spPr>
        <p:txBody>
          <a:bodyPr/>
          <a:lstStyle>
            <a:lvl1pPr algn="l">
              <a:defRPr/>
            </a:lvl1pPr>
          </a:lstStyle>
          <a:p>
            <a:fld id="{D0B5CDF8-54D5-6043-A52E-76818AC5EA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76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F0F182-A738-D344-AD4C-0014E2FCF0E4}" type="datetimeFigureOut">
              <a:rPr lang="en-US" smtClean="0">
                <a:solidFill>
                  <a:prstClr val="white"/>
                </a:solidFill>
              </a:rPr>
              <a:pPr/>
              <a:t>8/17/2021</a:t>
            </a:fld>
            <a:endParaRPr lang="en-US">
              <a:solidFill>
                <a:prstClr val="white"/>
              </a:solidFill>
            </a:endParaRPr>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fld id="{D0B5CDF8-54D5-6043-A52E-76818AC5EAB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47904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0F182-A738-D344-AD4C-0014E2FCF0E4}" type="datetimeFigureOut">
              <a:rPr lang="en-US" smtClean="0">
                <a:solidFill>
                  <a:prstClr val="white"/>
                </a:solidFill>
              </a:rPr>
              <a:pPr/>
              <a:t>8/17/2021</a:t>
            </a:fld>
            <a:endParaRPr lang="en-US">
              <a:solidFill>
                <a:prstClr val="white"/>
              </a:solidFill>
            </a:endParaRPr>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7" name="Slide Number Placeholder 6"/>
          <p:cNvSpPr>
            <a:spLocks noGrp="1"/>
          </p:cNvSpPr>
          <p:nvPr>
            <p:ph type="sldNum" sz="quarter" idx="12"/>
          </p:nvPr>
        </p:nvSpPr>
        <p:spPr/>
        <p:txBody>
          <a:bodyPr/>
          <a:lstStyle/>
          <a:p>
            <a:fld id="{D0B5CDF8-54D5-6043-A52E-76818AC5EAB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71227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F0F182-A738-D344-AD4C-0014E2FCF0E4}" type="datetimeFigureOut">
              <a:rPr lang="en-US" smtClean="0">
                <a:solidFill>
                  <a:prstClr val="white"/>
                </a:solidFill>
              </a:rPr>
              <a:pPr/>
              <a:t>8/17/2021</a:t>
            </a:fld>
            <a:endParaRPr lang="en-US">
              <a:solidFill>
                <a:prstClr val="white"/>
              </a:solidFill>
            </a:endParaRPr>
          </a:p>
        </p:txBody>
      </p:sp>
      <p:sp>
        <p:nvSpPr>
          <p:cNvPr id="8" name="Footer Placeholder 7"/>
          <p:cNvSpPr>
            <a:spLocks noGrp="1"/>
          </p:cNvSpPr>
          <p:nvPr>
            <p:ph type="ftr" sz="quarter" idx="11"/>
          </p:nvPr>
        </p:nvSpPr>
        <p:spPr>
          <a:xfrm>
            <a:off x="628649" y="6513922"/>
            <a:ext cx="4909025" cy="207554"/>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9" name="Slide Number Placeholder 8"/>
          <p:cNvSpPr>
            <a:spLocks noGrp="1"/>
          </p:cNvSpPr>
          <p:nvPr>
            <p:ph type="sldNum" sz="quarter" idx="12"/>
          </p:nvPr>
        </p:nvSpPr>
        <p:spPr/>
        <p:txBody>
          <a:bodyPr/>
          <a:lstStyle/>
          <a:p>
            <a:fld id="{D0B5CDF8-54D5-6043-A52E-76818AC5EAB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4107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B5CDF8-54D5-6043-A52E-76818AC5EAB8}" type="slidenum">
              <a:rPr lang="en-US" smtClean="0">
                <a:solidFill>
                  <a:prstClr val="white"/>
                </a:solidFill>
              </a:rPr>
              <a:pPr/>
              <a:t>‹#›</a:t>
            </a:fld>
            <a:endParaRPr lang="en-US">
              <a:solidFill>
                <a:prstClr val="white"/>
              </a:solidFill>
            </a:endParaRPr>
          </a:p>
        </p:txBody>
      </p:sp>
      <p:sp>
        <p:nvSpPr>
          <p:cNvPr id="6" name="Title 1"/>
          <p:cNvSpPr txBox="1">
            <a:spLocks/>
          </p:cNvSpPr>
          <p:nvPr userDrawn="1"/>
        </p:nvSpPr>
        <p:spPr>
          <a:xfrm>
            <a:off x="406581" y="365126"/>
            <a:ext cx="7096625" cy="14294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fontAlgn="auto">
              <a:spcAft>
                <a:spcPts val="0"/>
              </a:spcAft>
            </a:pPr>
            <a:endParaRPr lang="en-US" dirty="0">
              <a:solidFill>
                <a:prstClr val="black"/>
              </a:solidFill>
            </a:endParaRPr>
          </a:p>
        </p:txBody>
      </p:sp>
      <p:sp>
        <p:nvSpPr>
          <p:cNvPr id="8" name="Chart Placeholder 7"/>
          <p:cNvSpPr>
            <a:spLocks noGrp="1"/>
          </p:cNvSpPr>
          <p:nvPr>
            <p:ph type="chart" sz="quarter" idx="13"/>
          </p:nvPr>
        </p:nvSpPr>
        <p:spPr>
          <a:xfrm>
            <a:off x="406581" y="1939895"/>
            <a:ext cx="8472500" cy="4050707"/>
          </a:xfrm>
        </p:spPr>
        <p:txBody>
          <a:bodyPr/>
          <a:lstStyle/>
          <a:p>
            <a:r>
              <a:rPr lang="en-US"/>
              <a:t>Click icon to add chart</a:t>
            </a:r>
            <a:endParaRPr lang="en-US" dirty="0"/>
          </a:p>
        </p:txBody>
      </p:sp>
    </p:spTree>
    <p:extLst>
      <p:ext uri="{BB962C8B-B14F-4D97-AF65-F5344CB8AC3E}">
        <p14:creationId xmlns:p14="http://schemas.microsoft.com/office/powerpoint/2010/main" val="364102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0F182-A738-D344-AD4C-0014E2FCF0E4}" type="datetimeFigureOut">
              <a:rPr lang="en-US" smtClean="0">
                <a:solidFill>
                  <a:prstClr val="white"/>
                </a:solidFill>
              </a:rPr>
              <a:pPr/>
              <a:t>8/17/2021</a:t>
            </a:fld>
            <a:endParaRPr lang="en-US">
              <a:solidFill>
                <a:prstClr val="white"/>
              </a:solidFill>
            </a:endParaRPr>
          </a:p>
        </p:txBody>
      </p:sp>
      <p:sp>
        <p:nvSpPr>
          <p:cNvPr id="3" name="Footer Placeholder 2"/>
          <p:cNvSpPr>
            <a:spLocks noGrp="1"/>
          </p:cNvSpPr>
          <p:nvPr>
            <p:ph type="ftr" sz="quarter" idx="11"/>
          </p:nvPr>
        </p:nvSpPr>
        <p:spPr>
          <a:xfrm>
            <a:off x="628649" y="6513922"/>
            <a:ext cx="4909025" cy="207554"/>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fld id="{D0B5CDF8-54D5-6043-A52E-76818AC5EAB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2765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solidFill>
                  <a:prstClr val="white"/>
                </a:solidFill>
              </a:rPr>
              <a:pPr/>
              <a:t>8/17/2021</a:t>
            </a:fld>
            <a:endParaRPr lang="en-US">
              <a:solidFill>
                <a:prstClr val="white"/>
              </a:solidFill>
            </a:endParaRPr>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7" name="Slide Number Placeholder 6"/>
          <p:cNvSpPr>
            <a:spLocks noGrp="1"/>
          </p:cNvSpPr>
          <p:nvPr>
            <p:ph type="sldNum" sz="quarter" idx="12"/>
          </p:nvPr>
        </p:nvSpPr>
        <p:spPr/>
        <p:txBody>
          <a:bodyPr/>
          <a:lstStyle/>
          <a:p>
            <a:fld id="{D0B5CDF8-54D5-6043-A52E-76818AC5EAB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223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solidFill>
                  <a:prstClr val="white"/>
                </a:solidFill>
              </a:rPr>
              <a:pPr/>
              <a:t>8/17/2021</a:t>
            </a:fld>
            <a:endParaRPr lang="en-US">
              <a:solidFill>
                <a:prstClr val="white"/>
              </a:solidFill>
            </a:endParaRPr>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7" name="Slide Number Placeholder 6"/>
          <p:cNvSpPr>
            <a:spLocks noGrp="1"/>
          </p:cNvSpPr>
          <p:nvPr>
            <p:ph type="sldNum" sz="quarter" idx="12"/>
          </p:nvPr>
        </p:nvSpPr>
        <p:spPr/>
        <p:txBody>
          <a:bodyPr/>
          <a:lstStyle/>
          <a:p>
            <a:fld id="{D0B5CDF8-54D5-6043-A52E-76818AC5EAB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65617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solidFill>
                  <a:prstClr val="white"/>
                </a:solidFill>
              </a:rPr>
              <a:pPr/>
              <a:t>8/17/2021</a:t>
            </a:fld>
            <a:endParaRPr lang="en-US">
              <a:solidFill>
                <a:prstClr val="white"/>
              </a:solidFill>
            </a:endParaRPr>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fld id="{D0B5CDF8-54D5-6043-A52E-76818AC5EAB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2456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solidFill>
                  <a:prstClr val="white"/>
                </a:solidFill>
              </a:rPr>
              <a:pPr/>
              <a:t>8/17/2021</a:t>
            </a:fld>
            <a:endParaRPr lang="en-US">
              <a:solidFill>
                <a:prstClr val="white"/>
              </a:solidFill>
            </a:endParaRPr>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fld id="{D0B5CDF8-54D5-6043-A52E-76818AC5EAB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1396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DB4EF2F-D430-456C-8B44-1A5FF4E6202C}" type="datetimeFigureOut">
              <a:rPr lang="en-US" smtClean="0">
                <a:solidFill>
                  <a:prstClr val="white"/>
                </a:solidFill>
              </a:rPr>
              <a:pPr/>
              <a:t>8/17/2021</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D20DBDF-5E91-495F-8039-A8B76804CB9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lvl1pPr>
              <a:defRPr baseline="0">
                <a:solidFill>
                  <a:schemeClr val="bg2"/>
                </a:solidFill>
              </a:defRPr>
            </a:lvl1pPr>
            <a:extLst/>
          </a:lstStyle>
          <a:p>
            <a:r>
              <a:rPr kumimoji="0" lang="en-US" dirty="0"/>
              <a:t>Click to edit Master title style</a:t>
            </a:r>
          </a:p>
        </p:txBody>
      </p:sp>
    </p:spTree>
    <p:extLst>
      <p:ext uri="{BB962C8B-B14F-4D97-AF65-F5344CB8AC3E}">
        <p14:creationId xmlns:p14="http://schemas.microsoft.com/office/powerpoint/2010/main" val="162228116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he-IL" dirty="0"/>
          </a:p>
        </p:txBody>
      </p:sp>
      <p:sp>
        <p:nvSpPr>
          <p:cNvPr id="7" name="Title 6"/>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0"/>
          </p:nvPr>
        </p:nvSpPr>
        <p:spPr/>
        <p:txBody>
          <a:bodyPr/>
          <a:lstStyle/>
          <a:p>
            <a:fld id="{C39A170E-FB77-44A4-ADC4-3C45C37D6B5D}" type="datetime8">
              <a:rPr lang="he-IL" smtClean="0"/>
              <a:t>17 אוגוסט 21</a:t>
            </a:fld>
            <a:endParaRPr lang="he-IL"/>
          </a:p>
        </p:txBody>
      </p:sp>
      <p:sp>
        <p:nvSpPr>
          <p:cNvPr id="12" name="Footer Placeholder 11"/>
          <p:cNvSpPr>
            <a:spLocks noGrp="1"/>
          </p:cNvSpPr>
          <p:nvPr>
            <p:ph type="ftr" sz="quarter" idx="11"/>
          </p:nvPr>
        </p:nvSpPr>
        <p:spPr/>
        <p:txBody>
          <a:bodyPr/>
          <a:lstStyle/>
          <a:p>
            <a:endParaRPr lang="he-IL"/>
          </a:p>
        </p:txBody>
      </p:sp>
      <p:sp>
        <p:nvSpPr>
          <p:cNvPr id="8" name="Rectangle 5">
            <a:extLst>
              <a:ext uri="{FF2B5EF4-FFF2-40B4-BE49-F238E27FC236}">
                <a16:creationId xmlns:a16="http://schemas.microsoft.com/office/drawing/2014/main" id="{AE046928-6538-47E1-9F59-4253893763F6}"/>
              </a:ext>
            </a:extLst>
          </p:cNvPr>
          <p:cNvSpPr/>
          <p:nvPr userDrawn="1"/>
        </p:nvSpPr>
        <p:spPr>
          <a:xfrm>
            <a:off x="0" y="6583681"/>
            <a:ext cx="9130937" cy="274320"/>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A29"/>
              </a:solidFill>
            </a:endParaRPr>
          </a:p>
        </p:txBody>
      </p:sp>
      <p:pic>
        <p:nvPicPr>
          <p:cNvPr id="9" name="Picture 4">
            <a:extLst>
              <a:ext uri="{FF2B5EF4-FFF2-40B4-BE49-F238E27FC236}">
                <a16:creationId xmlns:a16="http://schemas.microsoft.com/office/drawing/2014/main" id="{7021FA35-06AC-4554-85F5-E04CF0B432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0472" y="6011570"/>
            <a:ext cx="469088" cy="843982"/>
          </a:xfrm>
          <a:prstGeom prst="rect">
            <a:avLst/>
          </a:prstGeom>
        </p:spPr>
      </p:pic>
      <p:sp>
        <p:nvSpPr>
          <p:cNvPr id="13" name="Slide Number Placeholder 12"/>
          <p:cNvSpPr>
            <a:spLocks noGrp="1"/>
          </p:cNvSpPr>
          <p:nvPr>
            <p:ph type="sldNum" sz="quarter" idx="12"/>
          </p:nvPr>
        </p:nvSpPr>
        <p:spPr>
          <a:xfrm>
            <a:off x="6686330" y="6519871"/>
            <a:ext cx="2057400" cy="365125"/>
          </a:xfrm>
        </p:spPr>
        <p:txBody>
          <a:bodyPr/>
          <a:lstStyle/>
          <a:p>
            <a:pPr marL="171446" indent="-171446">
              <a:buFont typeface="+mj-lt"/>
              <a:buAutoNum type="arabicPeriod"/>
            </a:pPr>
            <a:fld id="{8BF23EE3-CCB0-4D64-9D25-ED43013B1052}" type="slidenum">
              <a:rPr lang="he-IL" smtClean="0"/>
              <a:pPr marL="171446" indent="-171446">
                <a:buFont typeface="+mj-lt"/>
                <a:buAutoNum type="arabicPeriod"/>
              </a:pPr>
              <a:t>‹#›</a:t>
            </a:fld>
            <a:endParaRPr lang="he-IL" dirty="0"/>
          </a:p>
        </p:txBody>
      </p:sp>
    </p:spTree>
    <p:extLst>
      <p:ext uri="{BB962C8B-B14F-4D97-AF65-F5344CB8AC3E}">
        <p14:creationId xmlns:p14="http://schemas.microsoft.com/office/powerpoint/2010/main" val="945347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lgn="l" rtl="0">
              <a:defRPr/>
            </a:lvl1pPr>
          </a:lstStyle>
          <a:p>
            <a:r>
              <a:rPr lang="en-US" dirty="0"/>
              <a:t>Click to edit Master title style</a:t>
            </a:r>
            <a:endParaRPr lang="he-IL" dirty="0"/>
          </a:p>
        </p:txBody>
      </p:sp>
      <p:sp>
        <p:nvSpPr>
          <p:cNvPr id="3" name="מציין מיקום תוכן 2"/>
          <p:cNvSpPr>
            <a:spLocks noGrp="1"/>
          </p:cNvSpPr>
          <p:nvPr>
            <p:ph idx="1" hasCustomPrompt="1"/>
          </p:nvPr>
        </p:nvSpPr>
        <p:spPr/>
        <p:txBody>
          <a:bodyPr/>
          <a:lstStyle>
            <a:lvl1pPr algn="l" rtl="0">
              <a:defRPr/>
            </a:lvl1pPr>
            <a:lvl2pPr algn="l" rtl="0">
              <a:defRPr/>
            </a:lvl2pPr>
            <a:lvl3pPr algn="l" rtl="0">
              <a:defRPr/>
            </a:lvl3pPr>
            <a:lvl4pPr algn="l" rtl="0">
              <a:defRPr/>
            </a:lvl4pPr>
            <a:lvl5pPr algn="l" rtl="0">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10"/>
          </p:nvPr>
        </p:nvSpPr>
        <p:spPr/>
        <p:txBody>
          <a:bodyPr/>
          <a:lstStyle/>
          <a:p>
            <a:fld id="{95BDDCFB-0294-4123-8B8A-9CCA4AE0F85D}" type="datetime8">
              <a:rPr lang="he-IL" smtClean="0"/>
              <a:t>17 אוגוסט 21</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494A307A-1DDE-4068-8F8B-93AEF3FE836C}" type="slidenum">
              <a:rPr lang="he-IL" smtClean="0"/>
              <a:t>‹#›</a:t>
            </a:fld>
            <a:endParaRPr lang="he-IL" dirty="0"/>
          </a:p>
        </p:txBody>
      </p:sp>
      <p:sp>
        <p:nvSpPr>
          <p:cNvPr id="9" name="Rectangle 5">
            <a:extLst>
              <a:ext uri="{FF2B5EF4-FFF2-40B4-BE49-F238E27FC236}">
                <a16:creationId xmlns:a16="http://schemas.microsoft.com/office/drawing/2014/main" id="{20831407-047C-4599-8CD8-574470CB8E36}"/>
              </a:ext>
            </a:extLst>
          </p:cNvPr>
          <p:cNvSpPr/>
          <p:nvPr userDrawn="1"/>
        </p:nvSpPr>
        <p:spPr>
          <a:xfrm>
            <a:off x="0" y="6583681"/>
            <a:ext cx="9130937" cy="274320"/>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A29"/>
              </a:solidFill>
            </a:endParaRPr>
          </a:p>
        </p:txBody>
      </p:sp>
      <p:pic>
        <p:nvPicPr>
          <p:cNvPr id="10" name="Picture 4">
            <a:extLst>
              <a:ext uri="{FF2B5EF4-FFF2-40B4-BE49-F238E27FC236}">
                <a16:creationId xmlns:a16="http://schemas.microsoft.com/office/drawing/2014/main" id="{63A0C530-52E4-4EC8-B70F-8233EE1560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0472" y="6011570"/>
            <a:ext cx="469088" cy="843982"/>
          </a:xfrm>
          <a:prstGeom prst="rect">
            <a:avLst/>
          </a:prstGeom>
        </p:spPr>
      </p:pic>
    </p:spTree>
    <p:extLst>
      <p:ext uri="{BB962C8B-B14F-4D97-AF65-F5344CB8AC3E}">
        <p14:creationId xmlns:p14="http://schemas.microsoft.com/office/powerpoint/2010/main" val="1799210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endParaRPr lang="he-IL"/>
          </a:p>
        </p:txBody>
      </p:sp>
      <p:sp>
        <p:nvSpPr>
          <p:cNvPr id="3" name="מציין מיקום טקסט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מציין מיקום של תאריך 3"/>
          <p:cNvSpPr>
            <a:spLocks noGrp="1"/>
          </p:cNvSpPr>
          <p:nvPr>
            <p:ph type="dt" sz="half" idx="10"/>
          </p:nvPr>
        </p:nvSpPr>
        <p:spPr/>
        <p:txBody>
          <a:bodyPr/>
          <a:lstStyle/>
          <a:p>
            <a:fld id="{BF018063-07A6-493C-84F4-3CE951AD9B39}" type="datetime8">
              <a:rPr lang="he-IL" smtClean="0"/>
              <a:t>17 אוגוסט 21</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94A307A-1DDE-4068-8F8B-93AEF3FE836C}" type="slidenum">
              <a:rPr lang="he-IL" smtClean="0"/>
              <a:t>‹#›</a:t>
            </a:fld>
            <a:endParaRPr lang="he-IL"/>
          </a:p>
        </p:txBody>
      </p:sp>
      <p:cxnSp>
        <p:nvCxnSpPr>
          <p:cNvPr id="7" name="מחבר ישר 6"/>
          <p:cNvCxnSpPr/>
          <p:nvPr userDrawn="1"/>
        </p:nvCxnSpPr>
        <p:spPr>
          <a:xfrm flipV="1">
            <a:off x="285752" y="1244600"/>
            <a:ext cx="8658225" cy="25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466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תוכן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תוכן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של תאריך 4"/>
          <p:cNvSpPr>
            <a:spLocks noGrp="1"/>
          </p:cNvSpPr>
          <p:nvPr>
            <p:ph type="dt" sz="half" idx="10"/>
          </p:nvPr>
        </p:nvSpPr>
        <p:spPr/>
        <p:txBody>
          <a:bodyPr/>
          <a:lstStyle/>
          <a:p>
            <a:fld id="{C662318D-7210-4CB5-A70A-BC33FA3C1A34}" type="datetime8">
              <a:rPr lang="he-IL" smtClean="0"/>
              <a:t>17 אוגוסט 21</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94A307A-1DDE-4068-8F8B-93AEF3FE836C}" type="slidenum">
              <a:rPr lang="he-IL" smtClean="0"/>
              <a:t>‹#›</a:t>
            </a:fld>
            <a:endParaRPr lang="he-IL"/>
          </a:p>
        </p:txBody>
      </p:sp>
    </p:spTree>
    <p:extLst>
      <p:ext uri="{BB962C8B-B14F-4D97-AF65-F5344CB8AC3E}">
        <p14:creationId xmlns:p14="http://schemas.microsoft.com/office/powerpoint/2010/main" val="280673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9"/>
            <a:ext cx="7886700" cy="1325563"/>
          </a:xfrm>
        </p:spPr>
        <p:txBody>
          <a:bodyPr/>
          <a:lstStyle/>
          <a:p>
            <a:r>
              <a:rPr lang="en-US"/>
              <a:t>Click to edit Master title style</a:t>
            </a:r>
            <a:endParaRPr lang="he-IL"/>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מציין מיקום תוכן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טקסט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מציין מיקום תוכן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מציין מיקום של תאריך 6"/>
          <p:cNvSpPr>
            <a:spLocks noGrp="1"/>
          </p:cNvSpPr>
          <p:nvPr>
            <p:ph type="dt" sz="half" idx="10"/>
          </p:nvPr>
        </p:nvSpPr>
        <p:spPr/>
        <p:txBody>
          <a:bodyPr/>
          <a:lstStyle/>
          <a:p>
            <a:fld id="{DB57DED5-1D46-4D90-9E3D-EAB3DB7A105F}" type="datetime8">
              <a:rPr lang="he-IL" smtClean="0"/>
              <a:t>17 אוגוסט 21</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94A307A-1DDE-4068-8F8B-93AEF3FE836C}" type="slidenum">
              <a:rPr lang="he-IL" smtClean="0"/>
              <a:t>‹#›</a:t>
            </a:fld>
            <a:endParaRPr lang="he-IL"/>
          </a:p>
        </p:txBody>
      </p:sp>
    </p:spTree>
    <p:extLst>
      <p:ext uri="{BB962C8B-B14F-4D97-AF65-F5344CB8AC3E}">
        <p14:creationId xmlns:p14="http://schemas.microsoft.com/office/powerpoint/2010/main" val="2380482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של תאריך 2"/>
          <p:cNvSpPr>
            <a:spLocks noGrp="1"/>
          </p:cNvSpPr>
          <p:nvPr>
            <p:ph type="dt" sz="half" idx="10"/>
          </p:nvPr>
        </p:nvSpPr>
        <p:spPr/>
        <p:txBody>
          <a:bodyPr/>
          <a:lstStyle/>
          <a:p>
            <a:fld id="{DAF4AC59-1C6A-4FCE-96A1-32E39DFB2DCC}" type="datetime8">
              <a:rPr lang="he-IL" smtClean="0"/>
              <a:t>17 אוגוסט 21</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94A307A-1DDE-4068-8F8B-93AEF3FE836C}" type="slidenum">
              <a:rPr lang="he-IL" smtClean="0"/>
              <a:t>‹#›</a:t>
            </a:fld>
            <a:endParaRPr lang="he-IL" dirty="0"/>
          </a:p>
        </p:txBody>
      </p:sp>
    </p:spTree>
    <p:extLst>
      <p:ext uri="{BB962C8B-B14F-4D97-AF65-F5344CB8AC3E}">
        <p14:creationId xmlns:p14="http://schemas.microsoft.com/office/powerpoint/2010/main" val="116183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DA83B43-8F1B-407B-B873-D247B9B8D637}" type="datetime8">
              <a:rPr lang="he-IL" smtClean="0"/>
              <a:t>17 אוגוסט 21</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94A307A-1DDE-4068-8F8B-93AEF3FE836C}" type="slidenum">
              <a:rPr lang="he-IL" smtClean="0"/>
              <a:t>‹#›</a:t>
            </a:fld>
            <a:endParaRPr lang="he-IL"/>
          </a:p>
        </p:txBody>
      </p:sp>
    </p:spTree>
    <p:extLst>
      <p:ext uri="{BB962C8B-B14F-4D97-AF65-F5344CB8AC3E}">
        <p14:creationId xmlns:p14="http://schemas.microsoft.com/office/powerpoint/2010/main" val="36347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he-IL"/>
          </a:p>
        </p:txBody>
      </p:sp>
      <p:sp>
        <p:nvSpPr>
          <p:cNvPr id="3" name="מציין מיקום תוכן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מציין מיקום של תאריך 4"/>
          <p:cNvSpPr>
            <a:spLocks noGrp="1"/>
          </p:cNvSpPr>
          <p:nvPr>
            <p:ph type="dt" sz="half" idx="10"/>
          </p:nvPr>
        </p:nvSpPr>
        <p:spPr/>
        <p:txBody>
          <a:bodyPr/>
          <a:lstStyle/>
          <a:p>
            <a:fld id="{800D7066-A62D-48D4-93A2-E1947145922C}" type="datetime8">
              <a:rPr lang="he-IL" smtClean="0"/>
              <a:t>17 אוגוסט 21</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94A307A-1DDE-4068-8F8B-93AEF3FE836C}" type="slidenum">
              <a:rPr lang="he-IL" smtClean="0"/>
              <a:t>‹#›</a:t>
            </a:fld>
            <a:endParaRPr lang="he-IL"/>
          </a:p>
        </p:txBody>
      </p:sp>
    </p:spTree>
    <p:extLst>
      <p:ext uri="{BB962C8B-B14F-4D97-AF65-F5344CB8AC3E}">
        <p14:creationId xmlns:p14="http://schemas.microsoft.com/office/powerpoint/2010/main" val="27607989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he-IL"/>
          </a:p>
        </p:txBody>
      </p:sp>
      <p:sp>
        <p:nvSpPr>
          <p:cNvPr id="3" name="מציין מיקום של תמונה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מציין מיקום של תאריך 4"/>
          <p:cNvSpPr>
            <a:spLocks noGrp="1"/>
          </p:cNvSpPr>
          <p:nvPr>
            <p:ph type="dt" sz="half" idx="10"/>
          </p:nvPr>
        </p:nvSpPr>
        <p:spPr/>
        <p:txBody>
          <a:bodyPr/>
          <a:lstStyle/>
          <a:p>
            <a:fld id="{97246E26-DA35-4253-AB87-956B2D973910}" type="datetime8">
              <a:rPr lang="he-IL" smtClean="0"/>
              <a:t>17 אוגוסט 21</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94A307A-1DDE-4068-8F8B-93AEF3FE836C}" type="slidenum">
              <a:rPr lang="he-IL" smtClean="0"/>
              <a:t>‹#›</a:t>
            </a:fld>
            <a:endParaRPr lang="he-IL"/>
          </a:p>
        </p:txBody>
      </p:sp>
    </p:spTree>
    <p:extLst>
      <p:ext uri="{BB962C8B-B14F-4D97-AF65-F5344CB8AC3E}">
        <p14:creationId xmlns:p14="http://schemas.microsoft.com/office/powerpoint/2010/main" val="1012286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של טקסט אנכי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p:cNvSpPr>
            <a:spLocks noGrp="1"/>
          </p:cNvSpPr>
          <p:nvPr>
            <p:ph type="dt" sz="half" idx="10"/>
          </p:nvPr>
        </p:nvSpPr>
        <p:spPr/>
        <p:txBody>
          <a:bodyPr/>
          <a:lstStyle/>
          <a:p>
            <a:fld id="{70CFC463-C09F-4572-920E-0FFC6ED3D1E6}" type="datetime8">
              <a:rPr lang="he-IL" smtClean="0"/>
              <a:t>17 אוגוסט 21</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94A307A-1DDE-4068-8F8B-93AEF3FE836C}" type="slidenum">
              <a:rPr lang="he-IL" smtClean="0"/>
              <a:t>‹#›</a:t>
            </a:fld>
            <a:endParaRPr lang="he-IL"/>
          </a:p>
        </p:txBody>
      </p:sp>
    </p:spTree>
    <p:extLst>
      <p:ext uri="{BB962C8B-B14F-4D97-AF65-F5344CB8AC3E}">
        <p14:creationId xmlns:p14="http://schemas.microsoft.com/office/powerpoint/2010/main" val="3784481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6" y="365125"/>
            <a:ext cx="1971675" cy="5811838"/>
          </a:xfrm>
        </p:spPr>
        <p:txBody>
          <a:bodyPr vert="eaVert"/>
          <a:lstStyle/>
          <a:p>
            <a:r>
              <a:rPr lang="en-US"/>
              <a:t>Click to edit Master title style</a:t>
            </a:r>
            <a:endParaRPr lang="he-IL"/>
          </a:p>
        </p:txBody>
      </p:sp>
      <p:sp>
        <p:nvSpPr>
          <p:cNvPr id="3" name="מציין מיקום של טקסט אנכי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p:cNvSpPr>
            <a:spLocks noGrp="1"/>
          </p:cNvSpPr>
          <p:nvPr>
            <p:ph type="dt" sz="half" idx="10"/>
          </p:nvPr>
        </p:nvSpPr>
        <p:spPr/>
        <p:txBody>
          <a:bodyPr/>
          <a:lstStyle/>
          <a:p>
            <a:fld id="{3DFE7D27-7F4D-4BE2-BE78-2F2D489F5DDE}" type="datetime8">
              <a:rPr lang="he-IL" smtClean="0"/>
              <a:t>17 אוגוסט 21</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94A307A-1DDE-4068-8F8B-93AEF3FE836C}" type="slidenum">
              <a:rPr lang="he-IL" smtClean="0"/>
              <a:t>‹#›</a:t>
            </a:fld>
            <a:endParaRPr lang="he-IL"/>
          </a:p>
        </p:txBody>
      </p:sp>
    </p:spTree>
    <p:extLst>
      <p:ext uri="{BB962C8B-B14F-4D97-AF65-F5344CB8AC3E}">
        <p14:creationId xmlns:p14="http://schemas.microsoft.com/office/powerpoint/2010/main" val="2731439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של תאריך 2"/>
          <p:cNvSpPr>
            <a:spLocks noGrp="1"/>
          </p:cNvSpPr>
          <p:nvPr>
            <p:ph type="dt" sz="half" idx="10"/>
          </p:nvPr>
        </p:nvSpPr>
        <p:spPr/>
        <p:txBody>
          <a:bodyPr/>
          <a:lstStyle/>
          <a:p>
            <a:fld id="{078F1A32-C284-49C6-9882-A63CE892122F}" type="datetime8">
              <a:rPr lang="he-IL" smtClean="0"/>
              <a:t>17 אוגוסט 21</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a:xfrm>
            <a:off x="398862" y="787785"/>
            <a:ext cx="584825" cy="365125"/>
          </a:xfrm>
          <a:prstGeom prst="rect">
            <a:avLst/>
          </a:prstGeom>
        </p:spPr>
        <p:txBody>
          <a:bodyPr/>
          <a:lstStyle/>
          <a:p>
            <a:fld id="{494A307A-1DDE-4068-8F8B-93AEF3FE836C}" type="slidenum">
              <a:rPr lang="he-IL" smtClean="0"/>
              <a:t>‹#›</a:t>
            </a:fld>
            <a:endParaRPr lang="he-IL"/>
          </a:p>
        </p:txBody>
      </p:sp>
    </p:spTree>
    <p:extLst>
      <p:ext uri="{BB962C8B-B14F-4D97-AF65-F5344CB8AC3E}">
        <p14:creationId xmlns:p14="http://schemas.microsoft.com/office/powerpoint/2010/main" val="3708079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b="1">
                <a:latin typeface="Arial" panose="020B0604020202020204" pitchFamily="34" charset="0"/>
                <a:cs typeface="Arial" panose="020B0604020202020204" pitchFamily="34" charset="0"/>
              </a:defRPr>
            </a:lvl1pPr>
          </a:lstStyle>
          <a:p>
            <a:fld id="{12B710C1-EF45-450F-87B9-BFC16EF3FC5F}" type="datetimeFigureOut">
              <a:rPr lang="en-US" smtClean="0"/>
              <a:pPr/>
              <a:t>8/17/2021</a:t>
            </a:fld>
            <a:endParaRPr lang="en-US"/>
          </a:p>
        </p:txBody>
      </p:sp>
      <p:sp>
        <p:nvSpPr>
          <p:cNvPr id="5" name="Footer Placeholder 4"/>
          <p:cNvSpPr>
            <a:spLocks noGrp="1"/>
          </p:cNvSpPr>
          <p:nvPr>
            <p:ph type="ftr" sz="quarter" idx="11"/>
          </p:nvPr>
        </p:nvSpPr>
        <p:spPr/>
        <p:txBody>
          <a:bodyPr/>
          <a:lstStyle>
            <a:lvl1pPr>
              <a:defRPr b="1">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cs typeface="Arial" panose="020B0604020202020204" pitchFamily="34" charset="0"/>
              </a:defRPr>
            </a:lvl1pPr>
          </a:lstStyle>
          <a:p>
            <a:fld id="{2825ED23-FAC1-408A-8321-42718E971E2C}" type="slidenum">
              <a:rPr lang="en-US" smtClean="0"/>
              <a:pPr/>
              <a:t>‹#›</a:t>
            </a:fld>
            <a:endParaRPr lang="en-US"/>
          </a:p>
        </p:txBody>
      </p:sp>
    </p:spTree>
    <p:extLst>
      <p:ext uri="{BB962C8B-B14F-4D97-AF65-F5344CB8AC3E}">
        <p14:creationId xmlns:p14="http://schemas.microsoft.com/office/powerpoint/2010/main" val="174806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ECB7"/>
            </a:gs>
            <a:gs pos="100000">
              <a:srgbClr val="FFFEFD"/>
            </a:gs>
          </a:gsLst>
          <a:lin ang="5400000" scaled="1"/>
        </a:gradFill>
        <a:effectLst/>
      </p:bgPr>
    </p:bg>
    <p:spTree>
      <p:nvGrpSpPr>
        <p:cNvPr id="1" name=""/>
        <p:cNvGrpSpPr/>
        <p:nvPr/>
      </p:nvGrpSpPr>
      <p:grpSpPr>
        <a:xfrm>
          <a:off x="0" y="0"/>
          <a:ext cx="0" cy="0"/>
          <a:chOff x="0" y="0"/>
          <a:chExt cx="0" cy="0"/>
        </a:xfrm>
      </p:grpSpPr>
      <p:pic>
        <p:nvPicPr>
          <p:cNvPr id="13314" name="Picture 7" descr="pegasus%20g%20%5B1%5D"/>
          <p:cNvPicPr>
            <a:picLocks noChangeAspect="1" noChangeArrowheads="1"/>
          </p:cNvPicPr>
          <p:nvPr userDrawn="1"/>
        </p:nvPicPr>
        <p:blipFill>
          <a:blip r:embed="rId13"/>
          <a:srcRect/>
          <a:stretch>
            <a:fillRect/>
          </a:stretch>
        </p:blipFill>
        <p:spPr bwMode="auto">
          <a:xfrm>
            <a:off x="1085850" y="228600"/>
            <a:ext cx="6972300" cy="6400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239A01C8-1538-4803-91BD-0FE5AE1B1FAA}" type="slidenum">
              <a:rPr lang="en-US" altLang="en-US" smtClean="0"/>
              <a:pPr>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51381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25"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567986"/>
            <a:ext cx="9144000" cy="290014"/>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67986"/>
            <a:ext cx="1914368" cy="272922"/>
          </a:xfrm>
          <a:prstGeom prst="rect">
            <a:avLst/>
          </a:prstGeom>
        </p:spPr>
        <p:txBody>
          <a:bodyPr vert="horz" lIns="91440" tIns="45720" rIns="91440" bIns="45720" rtlCol="0" anchor="ctr"/>
          <a:lstStyle>
            <a:lvl1pPr algn="l">
              <a:defRPr sz="950" b="0" i="0">
                <a:solidFill>
                  <a:schemeClr val="bg1"/>
                </a:solidFill>
                <a:latin typeface="Helvetica Neue" charset="0"/>
                <a:ea typeface="Helvetica Neue" charset="0"/>
                <a:cs typeface="Helvetica Neue" charset="0"/>
              </a:defRPr>
            </a:lvl1pPr>
          </a:lstStyle>
          <a:p>
            <a:pPr fontAlgn="auto">
              <a:spcBef>
                <a:spcPts val="0"/>
              </a:spcBef>
              <a:spcAft>
                <a:spcPts val="0"/>
              </a:spcAft>
            </a:pPr>
            <a:fld id="{05F0F182-A738-D344-AD4C-0014E2FCF0E4}" type="datetimeFigureOut">
              <a:rPr lang="en-US" smtClean="0">
                <a:solidFill>
                  <a:prstClr val="white"/>
                </a:solidFill>
              </a:rPr>
              <a:pPr fontAlgn="auto">
                <a:spcBef>
                  <a:spcPts val="0"/>
                </a:spcBef>
                <a:spcAft>
                  <a:spcPts val="0"/>
                </a:spcAft>
              </a:pPr>
              <a:t>8/17/2021</a:t>
            </a:fld>
            <a:endParaRPr lang="en-US" dirty="0">
              <a:solidFill>
                <a:prstClr val="white"/>
              </a:solidFill>
            </a:endParaRPr>
          </a:p>
        </p:txBody>
      </p:sp>
      <p:sp>
        <p:nvSpPr>
          <p:cNvPr id="6" name="Slide Number Placeholder 5"/>
          <p:cNvSpPr>
            <a:spLocks noGrp="1"/>
          </p:cNvSpPr>
          <p:nvPr>
            <p:ph type="sldNum" sz="quarter" idx="4"/>
          </p:nvPr>
        </p:nvSpPr>
        <p:spPr>
          <a:xfrm>
            <a:off x="0" y="6567986"/>
            <a:ext cx="628650" cy="281208"/>
          </a:xfrm>
          <a:prstGeom prst="rect">
            <a:avLst/>
          </a:prstGeom>
        </p:spPr>
        <p:txBody>
          <a:bodyPr vert="horz" lIns="91440" tIns="45720" rIns="91440" bIns="45720" rtlCol="0" anchor="ctr"/>
          <a:lstStyle>
            <a:lvl1pPr algn="r">
              <a:defRPr sz="1300" b="0" i="0">
                <a:solidFill>
                  <a:schemeClr val="bg1"/>
                </a:solidFill>
                <a:latin typeface="Helvetica" charset="0"/>
                <a:ea typeface="Helvetica" charset="0"/>
                <a:cs typeface="Helvetica" charset="0"/>
              </a:defRPr>
            </a:lvl1pPr>
          </a:lstStyle>
          <a:p>
            <a:pPr fontAlgn="auto">
              <a:spcBef>
                <a:spcPts val="0"/>
              </a:spcBef>
              <a:spcAft>
                <a:spcPts val="0"/>
              </a:spcAft>
            </a:pPr>
            <a:fld id="{D0B5CDF8-54D5-6043-A52E-76818AC5EAB8}" type="slidenum">
              <a:rPr lang="en-US" smtClean="0">
                <a:solidFill>
                  <a:prstClr val="white"/>
                </a:solidFill>
              </a:rPr>
              <a:pPr fontAlgn="auto">
                <a:spcBef>
                  <a:spcPts val="0"/>
                </a:spcBef>
                <a:spcAft>
                  <a:spcPts val="0"/>
                </a:spcAft>
              </a:pPr>
              <a:t>‹#›</a:t>
            </a:fld>
            <a:endParaRPr lang="en-US" dirty="0">
              <a:solidFill>
                <a:prstClr val="white"/>
              </a:solidFill>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spTree>
    <p:extLst>
      <p:ext uri="{BB962C8B-B14F-4D97-AF65-F5344CB8AC3E}">
        <p14:creationId xmlns:p14="http://schemas.microsoft.com/office/powerpoint/2010/main" val="277292647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157163" y="6356355"/>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C39A170E-FB77-44A4-ADC4-3C45C37D6B5D}" type="datetime8">
              <a:rPr lang="he-IL" smtClean="0"/>
              <a:t>17 אוגוסט 21</a:t>
            </a:fld>
            <a:endParaRPr lang="he-IL"/>
          </a:p>
        </p:txBody>
      </p:sp>
      <p:sp>
        <p:nvSpPr>
          <p:cNvPr id="5" name="מציין מיקום של כותרת תחתונה 4"/>
          <p:cNvSpPr>
            <a:spLocks noGrp="1"/>
          </p:cNvSpPr>
          <p:nvPr>
            <p:ph type="ftr" sz="quarter" idx="3"/>
          </p:nvPr>
        </p:nvSpPr>
        <p:spPr>
          <a:xfrm>
            <a:off x="3028950" y="6356355"/>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7027069" y="6362705"/>
            <a:ext cx="2057400" cy="365125"/>
          </a:xfrm>
          <a:prstGeom prst="rect">
            <a:avLst/>
          </a:prstGeom>
        </p:spPr>
        <p:txBody>
          <a:bodyPr vert="horz" lIns="91440" tIns="45720" rIns="91440" bIns="45720" rtlCol="1" anchor="ctr"/>
          <a:lstStyle>
            <a:lvl1pPr algn="r" rtl="0">
              <a:defRPr sz="900">
                <a:solidFill>
                  <a:schemeClr val="tx1">
                    <a:tint val="75000"/>
                  </a:schemeClr>
                </a:solidFill>
              </a:defRPr>
            </a:lvl1pPr>
          </a:lstStyle>
          <a:p>
            <a:pPr marL="171446" indent="-171446">
              <a:buFont typeface="+mj-lt"/>
              <a:buAutoNum type="arabicPeriod"/>
            </a:pPr>
            <a:fld id="{8BF23EE3-CCB0-4D64-9D25-ED43013B1052}" type="slidenum">
              <a:rPr lang="he-IL" smtClean="0"/>
              <a:pPr marL="171446" indent="-171446">
                <a:buFont typeface="+mj-lt"/>
                <a:buAutoNum type="arabicPeriod"/>
              </a:pPr>
              <a:t>‹#›</a:t>
            </a:fld>
            <a:endParaRPr lang="he-IL" dirty="0"/>
          </a:p>
        </p:txBody>
      </p:sp>
    </p:spTree>
    <p:extLst>
      <p:ext uri="{BB962C8B-B14F-4D97-AF65-F5344CB8AC3E}">
        <p14:creationId xmlns:p14="http://schemas.microsoft.com/office/powerpoint/2010/main" val="285360016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hdr="0" ftr="0" dt="0"/>
  <p:txStyles>
    <p:titleStyle>
      <a:lvl1pPr algn="r" defTabSz="685783"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r" defTabSz="685783"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r" defTabSz="685783"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r" defTabSz="685783"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r" defTabSz="685783"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r" defTabSz="685783"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r" defTabSz="685783"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r" defTabSz="685783"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r" defTabSz="685783"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r" defTabSz="685783"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783" rtl="1" eaLnBrk="1" latinLnBrk="0" hangingPunct="1">
        <a:defRPr sz="1350" kern="1200">
          <a:solidFill>
            <a:schemeClr val="tx1"/>
          </a:solidFill>
          <a:latin typeface="+mn-lt"/>
          <a:ea typeface="+mn-ea"/>
          <a:cs typeface="+mn-cs"/>
        </a:defRPr>
      </a:lvl1pPr>
      <a:lvl2pPr marL="342892" algn="r" defTabSz="685783" rtl="1" eaLnBrk="1" latinLnBrk="0" hangingPunct="1">
        <a:defRPr sz="1350" kern="1200">
          <a:solidFill>
            <a:schemeClr val="tx1"/>
          </a:solidFill>
          <a:latin typeface="+mn-lt"/>
          <a:ea typeface="+mn-ea"/>
          <a:cs typeface="+mn-cs"/>
        </a:defRPr>
      </a:lvl2pPr>
      <a:lvl3pPr marL="685783" algn="r" defTabSz="685783" rtl="1" eaLnBrk="1" latinLnBrk="0" hangingPunct="1">
        <a:defRPr sz="1350" kern="1200">
          <a:solidFill>
            <a:schemeClr val="tx1"/>
          </a:solidFill>
          <a:latin typeface="+mn-lt"/>
          <a:ea typeface="+mn-ea"/>
          <a:cs typeface="+mn-cs"/>
        </a:defRPr>
      </a:lvl3pPr>
      <a:lvl4pPr marL="1028675" algn="r" defTabSz="685783" rtl="1" eaLnBrk="1" latinLnBrk="0" hangingPunct="1">
        <a:defRPr sz="1350" kern="1200">
          <a:solidFill>
            <a:schemeClr val="tx1"/>
          </a:solidFill>
          <a:latin typeface="+mn-lt"/>
          <a:ea typeface="+mn-ea"/>
          <a:cs typeface="+mn-cs"/>
        </a:defRPr>
      </a:lvl4pPr>
      <a:lvl5pPr marL="1371566" algn="r" defTabSz="685783" rtl="1" eaLnBrk="1" latinLnBrk="0" hangingPunct="1">
        <a:defRPr sz="1350" kern="1200">
          <a:solidFill>
            <a:schemeClr val="tx1"/>
          </a:solidFill>
          <a:latin typeface="+mn-lt"/>
          <a:ea typeface="+mn-ea"/>
          <a:cs typeface="+mn-cs"/>
        </a:defRPr>
      </a:lvl5pPr>
      <a:lvl6pPr marL="1714457" algn="r" defTabSz="685783" rtl="1" eaLnBrk="1" latinLnBrk="0" hangingPunct="1">
        <a:defRPr sz="1350" kern="1200">
          <a:solidFill>
            <a:schemeClr val="tx1"/>
          </a:solidFill>
          <a:latin typeface="+mn-lt"/>
          <a:ea typeface="+mn-ea"/>
          <a:cs typeface="+mn-cs"/>
        </a:defRPr>
      </a:lvl6pPr>
      <a:lvl7pPr marL="2057348" algn="r" defTabSz="685783" rtl="1" eaLnBrk="1" latinLnBrk="0" hangingPunct="1">
        <a:defRPr sz="1350" kern="1200">
          <a:solidFill>
            <a:schemeClr val="tx1"/>
          </a:solidFill>
          <a:latin typeface="+mn-lt"/>
          <a:ea typeface="+mn-ea"/>
          <a:cs typeface="+mn-cs"/>
        </a:defRPr>
      </a:lvl7pPr>
      <a:lvl8pPr marL="2400240" algn="r" defTabSz="685783" rtl="1" eaLnBrk="1" latinLnBrk="0" hangingPunct="1">
        <a:defRPr sz="1350" kern="1200">
          <a:solidFill>
            <a:schemeClr val="tx1"/>
          </a:solidFill>
          <a:latin typeface="+mn-lt"/>
          <a:ea typeface="+mn-ea"/>
          <a:cs typeface="+mn-cs"/>
        </a:defRPr>
      </a:lvl8pPr>
      <a:lvl9pPr marL="2743132" algn="r" defTabSz="685783"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tt.research.ucf.edu/find-ip-team/" TargetMode="Externa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sshtrom@mail.ucf.edu"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hyperlink" Target="http://www.research.ucf.edu/funding_assistance.html"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https://tt.research.ucf.edu/venturelaunch/" TargetMode="External"/><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sshtrom@mail.ucf.edu"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hyperlink" Target="https://regulations.ucf.edu/chapter2/documents/2.029PatentsTrademarksSecretsFINALJune21.pdf" TargetMode="External"/><Relationship Id="rId2" Type="http://schemas.openxmlformats.org/officeDocument/2006/relationships/hyperlink" Target="http://collectivebargaining.ucf.edu/CBA/final2019-2021fullbook.pdf" TargetMode="External"/><Relationship Id="rId1" Type="http://schemas.openxmlformats.org/officeDocument/2006/relationships/slideLayout" Target="../slideLayouts/slideLayout30.xml"/><Relationship Id="rId4" Type="http://schemas.openxmlformats.org/officeDocument/2006/relationships/hyperlink" Target="https://regulations.ucf.edu/chapter2/documents/2.033CopyrightsandWorksFINALDec2020.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2243" b="7757"/>
          <a:stretch/>
        </p:blipFill>
        <p:spPr>
          <a:xfrm>
            <a:off x="0" y="0"/>
            <a:ext cx="9144000" cy="6858000"/>
          </a:xfrm>
          <a:prstGeom prst="rect">
            <a:avLst/>
          </a:prstGeom>
        </p:spPr>
      </p:pic>
      <p:sp>
        <p:nvSpPr>
          <p:cNvPr id="9" name="Rectangle 8"/>
          <p:cNvSpPr/>
          <p:nvPr/>
        </p:nvSpPr>
        <p:spPr>
          <a:xfrm>
            <a:off x="0" y="1905000"/>
            <a:ext cx="8406480" cy="1600200"/>
          </a:xfrm>
          <a:prstGeom prst="rect">
            <a:avLst/>
          </a:prstGeom>
          <a:solidFill>
            <a:srgbClr val="FFC9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5" name="Text Box 5"/>
          <p:cNvSpPr txBox="1">
            <a:spLocks noChangeArrowheads="1"/>
          </p:cNvSpPr>
          <p:nvPr/>
        </p:nvSpPr>
        <p:spPr bwMode="auto">
          <a:xfrm>
            <a:off x="76200" y="1676400"/>
            <a:ext cx="8534400"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en-US" sz="2200" dirty="0"/>
          </a:p>
          <a:p>
            <a:pPr algn="ctr"/>
            <a:r>
              <a:rPr lang="en-US" sz="2900" b="1" dirty="0">
                <a:latin typeface="Helvetica" panose="020B0604020202020204" pitchFamily="34" charset="0"/>
                <a:cs typeface="Helvetica" panose="020B0604020202020204" pitchFamily="34" charset="0"/>
              </a:rPr>
              <a:t>Off the Lab Bench and into the Marketplace:</a:t>
            </a:r>
          </a:p>
          <a:p>
            <a:pPr algn="ctr"/>
            <a:r>
              <a:rPr lang="en-US" b="1" spc="600" dirty="0">
                <a:solidFill>
                  <a:schemeClr val="bg1"/>
                </a:solidFill>
                <a:latin typeface="Helvetica" panose="020B0604020202020204" pitchFamily="34" charset="0"/>
                <a:cs typeface="Helvetica" panose="020B0604020202020204" pitchFamily="34" charset="0"/>
              </a:rPr>
              <a:t>TECHNOLOGY COMMERCIALIZATION AT UCF</a:t>
            </a:r>
          </a:p>
          <a:p>
            <a:pPr algn="ctr"/>
            <a:endParaRPr lang="en-US" sz="600" dirty="0">
              <a:latin typeface="Helvetica" panose="020B0604020202020204" pitchFamily="34" charset="0"/>
              <a:cs typeface="Helvetica" panose="020B0604020202020204" pitchFamily="34" charset="0"/>
            </a:endParaRPr>
          </a:p>
          <a:p>
            <a:pPr algn="ctr"/>
            <a:r>
              <a:rPr lang="en-US" dirty="0">
                <a:latin typeface="Helvetica" panose="020B0604020202020204" pitchFamily="34" charset="0"/>
                <a:cs typeface="Helvetica" panose="020B0604020202020204" pitchFamily="34" charset="0"/>
              </a:rPr>
              <a:t>Svetlana Shtrom, PhD, MBA</a:t>
            </a:r>
          </a:p>
          <a:p>
            <a:pPr algn="ct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4314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37361" y="657225"/>
            <a:ext cx="5899951" cy="695325"/>
          </a:xfrm>
          <a:prstGeom prst="rect">
            <a:avLst/>
          </a:prstGeom>
          <a:effectLst/>
        </p:spPr>
        <p:txBody>
          <a:bodyPr vert="horz" lIns="68580" tIns="34290" rIns="68580" bIns="34290" rtlCol="0" anchor="t">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elvetica" panose="020B0604020202020204" pitchFamily="34" charset="0"/>
              <a:ea typeface="Helvetica" charset="0"/>
              <a:cs typeface="Helvetica" panose="020B0604020202020204" pitchFamily="34" charset="0"/>
            </a:endParaRPr>
          </a:p>
        </p:txBody>
      </p:sp>
      <p:sp>
        <p:nvSpPr>
          <p:cNvPr id="2" name="TextBox 1"/>
          <p:cNvSpPr txBox="1"/>
          <p:nvPr/>
        </p:nvSpPr>
        <p:spPr>
          <a:xfrm>
            <a:off x="1654777" y="218572"/>
            <a:ext cx="609634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Technology Transfer Directory</a:t>
            </a:r>
          </a:p>
        </p:txBody>
      </p:sp>
      <p:sp>
        <p:nvSpPr>
          <p:cNvPr id="11" name="TextBox 10">
            <a:extLst>
              <a:ext uri="{FF2B5EF4-FFF2-40B4-BE49-F238E27FC236}">
                <a16:creationId xmlns:a16="http://schemas.microsoft.com/office/drawing/2014/main" id="{7A3C0D09-13D5-4758-AC1A-F86BAE994CCA}"/>
              </a:ext>
            </a:extLst>
          </p:cNvPr>
          <p:cNvSpPr txBox="1"/>
          <p:nvPr/>
        </p:nvSpPr>
        <p:spPr>
          <a:xfrm>
            <a:off x="2782003" y="5908387"/>
            <a:ext cx="3578416" cy="584775"/>
          </a:xfrm>
          <a:prstGeom prst="rect">
            <a:avLst/>
          </a:prstGeom>
          <a:noFill/>
        </p:spPr>
        <p:txBody>
          <a:bodyPr wrap="none" rtlCol="0">
            <a:spAutoFit/>
          </a:bodyPr>
          <a:lstStyle/>
          <a:p>
            <a:pPr algn="ctr"/>
            <a:r>
              <a:rPr lang="en-US" sz="1600" dirty="0"/>
              <a:t>Find your IP Specialists here:</a:t>
            </a:r>
          </a:p>
          <a:p>
            <a:pPr algn="ctr"/>
            <a:r>
              <a:rPr lang="en-US" sz="1600" dirty="0">
                <a:hlinkClick r:id="rId2"/>
              </a:rPr>
              <a:t>https://tt.research.ucf.edu/find-ip-team/</a:t>
            </a:r>
            <a:endParaRPr lang="en-US" sz="1600" dirty="0"/>
          </a:p>
        </p:txBody>
      </p:sp>
      <p:pic>
        <p:nvPicPr>
          <p:cNvPr id="5" name="Picture 4">
            <a:extLst>
              <a:ext uri="{FF2B5EF4-FFF2-40B4-BE49-F238E27FC236}">
                <a16:creationId xmlns:a16="http://schemas.microsoft.com/office/drawing/2014/main" id="{BBCDB696-DDB9-4A1D-B7B4-D1BE6005A707}"/>
              </a:ext>
            </a:extLst>
          </p:cNvPr>
          <p:cNvPicPr>
            <a:picLocks noChangeAspect="1"/>
          </p:cNvPicPr>
          <p:nvPr/>
        </p:nvPicPr>
        <p:blipFill>
          <a:blip r:embed="rId3"/>
          <a:stretch>
            <a:fillRect/>
          </a:stretch>
        </p:blipFill>
        <p:spPr>
          <a:xfrm>
            <a:off x="2488308" y="966005"/>
            <a:ext cx="4165806" cy="4925989"/>
          </a:xfrm>
          <a:prstGeom prst="rect">
            <a:avLst/>
          </a:prstGeom>
        </p:spPr>
      </p:pic>
    </p:spTree>
    <p:extLst>
      <p:ext uri="{BB962C8B-B14F-4D97-AF65-F5344CB8AC3E}">
        <p14:creationId xmlns:p14="http://schemas.microsoft.com/office/powerpoint/2010/main" val="27006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86572" y="544466"/>
            <a:ext cx="6667500" cy="707886"/>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My Contact Information</a:t>
            </a:r>
          </a:p>
        </p:txBody>
      </p:sp>
      <p:sp>
        <p:nvSpPr>
          <p:cNvPr id="52228" name="Text Box 4"/>
          <p:cNvSpPr txBox="1">
            <a:spLocks noChangeArrowheads="1"/>
          </p:cNvSpPr>
          <p:nvPr/>
        </p:nvSpPr>
        <p:spPr bwMode="auto">
          <a:xfrm>
            <a:off x="533400" y="2017216"/>
            <a:ext cx="6096000" cy="415498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Svetlana Shtrom, PhD, MBA</a:t>
            </a:r>
            <a:br>
              <a:rPr kumimoji="0" lang="en-US" sz="2400" b="1" i="0" u="none" strike="noStrike" kern="1200" cap="none" spc="0" normalizeH="0" baseline="0" noProof="0" dirty="0">
                <a:ln>
                  <a:noFill/>
                </a:ln>
                <a:solidFill>
                  <a:prstClr val="black"/>
                </a:solidFill>
                <a:effectLst/>
                <a:uLnTx/>
                <a:uFillTx/>
                <a:latin typeface="Arial" charset="0"/>
                <a:ea typeface="+mn-ea"/>
                <a:cs typeface="+mn-cs"/>
              </a:rPr>
            </a:br>
            <a:r>
              <a:rPr kumimoji="0" lang="en-US" sz="2000" b="0" i="0" u="none" strike="noStrike" kern="1200" cap="none" spc="0" normalizeH="0" baseline="0" noProof="0" dirty="0">
                <a:ln>
                  <a:noFill/>
                </a:ln>
                <a:solidFill>
                  <a:prstClr val="black"/>
                </a:solidFill>
                <a:effectLst/>
                <a:uLnTx/>
                <a:uFillTx/>
                <a:latin typeface="Arial" charset="0"/>
                <a:ea typeface="+mn-ea"/>
                <a:cs typeface="+mn-cs"/>
              </a:rPr>
              <a:t>Director, Technology Transfer</a:t>
            </a:r>
            <a:br>
              <a:rPr kumimoji="0" lang="en-US" sz="2000" b="0" i="0" u="none" strike="noStrike" kern="1200" cap="none" spc="0" normalizeH="0" baseline="0" noProof="0" dirty="0">
                <a:ln>
                  <a:noFill/>
                </a:ln>
                <a:solidFill>
                  <a:prstClr val="black"/>
                </a:solidFill>
                <a:effectLst/>
                <a:uLnTx/>
                <a:uFillTx/>
                <a:latin typeface="Arial" charset="0"/>
                <a:ea typeface="+mn-ea"/>
                <a:cs typeface="+mn-cs"/>
              </a:rPr>
            </a:b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Phone 	(407) 823-5150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Email:  </a:t>
            </a:r>
            <a:r>
              <a:rPr kumimoji="0" lang="en-US" sz="2000" b="0" i="0" u="none" strike="noStrike" kern="1200" cap="none" spc="0" normalizeH="0" baseline="0" noProof="0" dirty="0">
                <a:ln>
                  <a:noFill/>
                </a:ln>
                <a:solidFill>
                  <a:prstClr val="black"/>
                </a:solidFill>
                <a:effectLst/>
                <a:uLnTx/>
                <a:uFillTx/>
                <a:latin typeface="Arial" charset="0"/>
                <a:ea typeface="+mn-ea"/>
                <a:cs typeface="+mn-cs"/>
                <a:hlinkClick r:id="rId2"/>
              </a:rPr>
              <a:t>sshtrom@ucf.edu</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University of Central Florida</a:t>
            </a:r>
            <a:br>
              <a:rPr kumimoji="0" lang="en-US" sz="2000" b="0" i="0" u="none" strike="noStrike" kern="1200" cap="none" spc="0" normalizeH="0" baseline="0" noProof="0" dirty="0">
                <a:ln>
                  <a:noFill/>
                </a:ln>
                <a:solidFill>
                  <a:prstClr val="black"/>
                </a:solidFill>
                <a:effectLst/>
                <a:uLnTx/>
                <a:uFillTx/>
                <a:latin typeface="Arial" charset="0"/>
                <a:ea typeface="+mn-ea"/>
                <a:cs typeface="+mn-cs"/>
              </a:rPr>
            </a:br>
            <a:r>
              <a:rPr kumimoji="0" lang="en-US" sz="2000" b="0" i="0" u="none" strike="noStrike" kern="1200" cap="none" spc="0" normalizeH="0" baseline="0" noProof="0" dirty="0">
                <a:ln>
                  <a:noFill/>
                </a:ln>
                <a:solidFill>
                  <a:prstClr val="black"/>
                </a:solidFill>
                <a:effectLst/>
                <a:uLnTx/>
                <a:uFillTx/>
                <a:latin typeface="Arial" charset="0"/>
                <a:ea typeface="+mn-ea"/>
                <a:cs typeface="+mn-cs"/>
              </a:rPr>
              <a:t>University Tower/Research Park</a:t>
            </a:r>
            <a:br>
              <a:rPr kumimoji="0" lang="en-US" sz="2000" b="0" i="0" u="none" strike="noStrike" kern="1200" cap="none" spc="0" normalizeH="0" baseline="0" noProof="0" dirty="0">
                <a:ln>
                  <a:noFill/>
                </a:ln>
                <a:solidFill>
                  <a:prstClr val="black"/>
                </a:solidFill>
                <a:effectLst/>
                <a:uLnTx/>
                <a:uFillTx/>
                <a:latin typeface="Arial" charset="0"/>
                <a:ea typeface="+mn-ea"/>
                <a:cs typeface="+mn-cs"/>
              </a:rPr>
            </a:br>
            <a:r>
              <a:rPr kumimoji="0" lang="en-US" sz="2000" b="0" i="0" u="none" strike="noStrike" kern="1200" cap="none" spc="0" normalizeH="0" baseline="0" noProof="0" dirty="0">
                <a:ln>
                  <a:noFill/>
                </a:ln>
                <a:solidFill>
                  <a:prstClr val="black"/>
                </a:solidFill>
                <a:effectLst/>
                <a:uLnTx/>
                <a:uFillTx/>
                <a:latin typeface="Arial" charset="0"/>
                <a:ea typeface="+mn-ea"/>
                <a:cs typeface="+mn-cs"/>
              </a:rPr>
              <a:t>12201 Research Parkway, Suite 202 </a:t>
            </a:r>
            <a:br>
              <a:rPr kumimoji="0" lang="en-US" sz="2000" b="0" i="0" u="none" strike="noStrike" kern="1200" cap="none" spc="0" normalizeH="0" baseline="0" noProof="0" dirty="0">
                <a:ln>
                  <a:noFill/>
                </a:ln>
                <a:solidFill>
                  <a:prstClr val="black"/>
                </a:solidFill>
                <a:effectLst/>
                <a:uLnTx/>
                <a:uFillTx/>
                <a:latin typeface="Arial" charset="0"/>
                <a:ea typeface="+mn-ea"/>
                <a:cs typeface="+mn-cs"/>
              </a:rPr>
            </a:br>
            <a:r>
              <a:rPr kumimoji="0" lang="en-US" sz="2000" b="0" i="0" u="none" strike="noStrike" kern="1200" cap="none" spc="0" normalizeH="0" baseline="0" noProof="0" dirty="0">
                <a:ln>
                  <a:noFill/>
                </a:ln>
                <a:solidFill>
                  <a:prstClr val="black"/>
                </a:solidFill>
                <a:effectLst/>
                <a:uLnTx/>
                <a:uFillTx/>
                <a:latin typeface="Arial" charset="0"/>
                <a:ea typeface="+mn-ea"/>
                <a:cs typeface="+mn-cs"/>
              </a:rPr>
              <a:t>Orlando, FL 32826</a:t>
            </a:r>
            <a:br>
              <a:rPr kumimoji="0" lang="en-US" sz="2000" b="0" i="0" u="none" strike="noStrike" kern="1200" cap="none" spc="0" normalizeH="0" baseline="0" noProof="0" dirty="0">
                <a:ln>
                  <a:noFill/>
                </a:ln>
                <a:solidFill>
                  <a:prstClr val="black"/>
                </a:solidFill>
                <a:effectLst/>
                <a:uLnTx/>
                <a:uFillTx/>
                <a:latin typeface="Arial" charset="0"/>
                <a:ea typeface="+mn-ea"/>
                <a:cs typeface="+mn-cs"/>
              </a:rPr>
            </a:b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Arial" charset="0"/>
                <a:ea typeface="+mn-ea"/>
                <a:cs typeface="+mn-cs"/>
              </a:rPr>
            </a:b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Slide Number Placeholder 1"/>
          <p:cNvSpPr>
            <a:spLocks noGrp="1"/>
          </p:cNvSpPr>
          <p:nvPr>
            <p:ph type="sldNum" sz="quarter" idx="12"/>
          </p:nvPr>
        </p:nvSpPr>
        <p:spPr>
          <a:xfrm>
            <a:off x="0" y="6550010"/>
            <a:ext cx="727942" cy="30799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DDEB2E-01F6-49B4-A15C-47F7E883D07B}" type="slidenum">
              <a:rPr kumimoji="0" lang="en-US" altLang="en-US" sz="13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B8A7E5CB-CFC0-4DD8-B685-BC5646B1C2FA}"/>
              </a:ext>
            </a:extLst>
          </p:cNvPr>
          <p:cNvPicPr>
            <a:picLocks noChangeAspect="1"/>
          </p:cNvPicPr>
          <p:nvPr/>
        </p:nvPicPr>
        <p:blipFill>
          <a:blip r:embed="rId3"/>
          <a:stretch>
            <a:fillRect/>
          </a:stretch>
        </p:blipFill>
        <p:spPr>
          <a:xfrm>
            <a:off x="5423369" y="2590800"/>
            <a:ext cx="3187231" cy="2133600"/>
          </a:xfrm>
          <a:prstGeom prst="rect">
            <a:avLst/>
          </a:prstGeom>
        </p:spPr>
      </p:pic>
    </p:spTree>
    <p:extLst>
      <p:ext uri="{BB962C8B-B14F-4D97-AF65-F5344CB8AC3E}">
        <p14:creationId xmlns:p14="http://schemas.microsoft.com/office/powerpoint/2010/main" val="3443752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74194" y="2290227"/>
            <a:ext cx="8995611" cy="160043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Supplemental Information: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Strategic IP Review, Protection, Marketing,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and Licensing</a:t>
            </a:r>
          </a:p>
        </p:txBody>
      </p:sp>
      <p:sp>
        <p:nvSpPr>
          <p:cNvPr id="2" name="Slide Number Placeholder 1"/>
          <p:cNvSpPr>
            <a:spLocks noGrp="1"/>
          </p:cNvSpPr>
          <p:nvPr>
            <p:ph type="sldNum" sz="quarter" idx="12"/>
          </p:nvPr>
        </p:nvSpPr>
        <p:spPr>
          <a:xfrm>
            <a:off x="0" y="6550010"/>
            <a:ext cx="727942" cy="30799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DDEB2E-01F6-49B4-A15C-47F7E883D07B}" type="slidenum">
              <a:rPr kumimoji="0" lang="en-US" altLang="en-US" sz="13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22131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Oval 20"/>
          <p:cNvSpPr>
            <a:spLocks noChangeArrowheads="1"/>
          </p:cNvSpPr>
          <p:nvPr/>
        </p:nvSpPr>
        <p:spPr bwMode="auto">
          <a:xfrm>
            <a:off x="3733800" y="5029201"/>
            <a:ext cx="996950" cy="990600"/>
          </a:xfrm>
          <a:prstGeom prst="ellipse">
            <a:avLst/>
          </a:prstGeom>
          <a:solidFill>
            <a:schemeClr val="accent6"/>
          </a:solidFill>
          <a:ln w="1905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18" name="Text Box 9"/>
          <p:cNvSpPr txBox="1">
            <a:spLocks noChangeArrowheads="1"/>
          </p:cNvSpPr>
          <p:nvPr/>
        </p:nvSpPr>
        <p:spPr bwMode="auto">
          <a:xfrm>
            <a:off x="4953000" y="2514600"/>
            <a:ext cx="1654175" cy="646113"/>
          </a:xfrm>
          <a:prstGeom prst="rect">
            <a:avLst/>
          </a:prstGeom>
          <a:noFill/>
          <a:ln w="6350">
            <a:solidFill>
              <a:srgbClr val="CC9900"/>
            </a:solidFill>
            <a:prstDash val="dash"/>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Technology Commercialization Committee</a:t>
            </a:r>
          </a:p>
        </p:txBody>
      </p:sp>
      <p:sp>
        <p:nvSpPr>
          <p:cNvPr id="34819" name="Text Box 14"/>
          <p:cNvSpPr txBox="1">
            <a:spLocks noChangeArrowheads="1"/>
          </p:cNvSpPr>
          <p:nvPr/>
        </p:nvSpPr>
        <p:spPr bwMode="auto">
          <a:xfrm>
            <a:off x="4953000" y="4086225"/>
            <a:ext cx="1676400" cy="463550"/>
          </a:xfrm>
          <a:prstGeom prst="rect">
            <a:avLst/>
          </a:prstGeom>
          <a:noFill/>
          <a:ln w="6350">
            <a:solidFill>
              <a:srgbClr val="CC9900"/>
            </a:solidFill>
            <a:prstDash val="dash"/>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Commercialization Strategy</a:t>
            </a:r>
          </a:p>
        </p:txBody>
      </p:sp>
      <p:sp>
        <p:nvSpPr>
          <p:cNvPr id="34859" name="Oval 17"/>
          <p:cNvSpPr>
            <a:spLocks noChangeArrowheads="1"/>
          </p:cNvSpPr>
          <p:nvPr/>
        </p:nvSpPr>
        <p:spPr bwMode="auto">
          <a:xfrm>
            <a:off x="6629400" y="5010150"/>
            <a:ext cx="982401" cy="1009650"/>
          </a:xfrm>
          <a:prstGeom prst="ellipse">
            <a:avLst/>
          </a:prstGeom>
          <a:solidFill>
            <a:schemeClr val="accent5">
              <a:lumMod val="60000"/>
              <a:lumOff val="40000"/>
            </a:schemeClr>
          </a:solidFill>
          <a:ln w="1905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1" name="Text Box 19"/>
          <p:cNvSpPr txBox="1">
            <a:spLocks noChangeArrowheads="1"/>
          </p:cNvSpPr>
          <p:nvPr/>
        </p:nvSpPr>
        <p:spPr bwMode="auto">
          <a:xfrm>
            <a:off x="3598198" y="5369089"/>
            <a:ext cx="1246188" cy="338554"/>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mn-ea"/>
                <a:cs typeface="+mn-cs"/>
              </a:rPr>
              <a:t>Start-Up</a:t>
            </a:r>
          </a:p>
        </p:txBody>
      </p:sp>
      <p:sp>
        <p:nvSpPr>
          <p:cNvPr id="34823" name="Line 22"/>
          <p:cNvSpPr>
            <a:spLocks noChangeShapeType="1"/>
          </p:cNvSpPr>
          <p:nvPr/>
        </p:nvSpPr>
        <p:spPr bwMode="auto">
          <a:xfrm flipH="1">
            <a:off x="3886200" y="1752600"/>
            <a:ext cx="0" cy="371475"/>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5" name="Line 26"/>
          <p:cNvSpPr>
            <a:spLocks noChangeShapeType="1"/>
          </p:cNvSpPr>
          <p:nvPr/>
        </p:nvSpPr>
        <p:spPr bwMode="auto">
          <a:xfrm>
            <a:off x="4779882" y="2237184"/>
            <a:ext cx="260350" cy="212725"/>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6" name="Line 28"/>
          <p:cNvSpPr>
            <a:spLocks noChangeShapeType="1"/>
          </p:cNvSpPr>
          <p:nvPr/>
        </p:nvSpPr>
        <p:spPr bwMode="auto">
          <a:xfrm flipH="1">
            <a:off x="4792029" y="3302629"/>
            <a:ext cx="276225" cy="217488"/>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7" name="Line 31"/>
          <p:cNvSpPr>
            <a:spLocks noChangeShapeType="1"/>
          </p:cNvSpPr>
          <p:nvPr/>
        </p:nvSpPr>
        <p:spPr bwMode="auto">
          <a:xfrm>
            <a:off x="4800600" y="3733800"/>
            <a:ext cx="233363" cy="277813"/>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8" name="Line 33"/>
          <p:cNvSpPr>
            <a:spLocks noChangeShapeType="1"/>
          </p:cNvSpPr>
          <p:nvPr/>
        </p:nvSpPr>
        <p:spPr bwMode="auto">
          <a:xfrm>
            <a:off x="6207919" y="4709160"/>
            <a:ext cx="497681" cy="417513"/>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9" name="Line 34"/>
          <p:cNvSpPr>
            <a:spLocks noChangeShapeType="1"/>
          </p:cNvSpPr>
          <p:nvPr/>
        </p:nvSpPr>
        <p:spPr bwMode="auto">
          <a:xfrm flipH="1">
            <a:off x="4800600" y="4706937"/>
            <a:ext cx="535308" cy="452438"/>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0" name="Line 35"/>
          <p:cNvSpPr>
            <a:spLocks noChangeShapeType="1"/>
          </p:cNvSpPr>
          <p:nvPr/>
        </p:nvSpPr>
        <p:spPr bwMode="auto">
          <a:xfrm flipV="1">
            <a:off x="3226794" y="5803456"/>
            <a:ext cx="415784" cy="131761"/>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1" name="Line 36"/>
          <p:cNvSpPr>
            <a:spLocks noChangeShapeType="1"/>
          </p:cNvSpPr>
          <p:nvPr/>
        </p:nvSpPr>
        <p:spPr bwMode="auto">
          <a:xfrm>
            <a:off x="3226793" y="5239708"/>
            <a:ext cx="415785" cy="131762"/>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2" name="Rectangle 4"/>
          <p:cNvSpPr>
            <a:spLocks noChangeArrowheads="1"/>
          </p:cNvSpPr>
          <p:nvPr/>
        </p:nvSpPr>
        <p:spPr bwMode="auto">
          <a:xfrm>
            <a:off x="2971800" y="2133600"/>
            <a:ext cx="1760538" cy="609600"/>
          </a:xfrm>
          <a:prstGeom prst="rect">
            <a:avLst/>
          </a:prstGeom>
          <a:solidFill>
            <a:srgbClr val="FFE59B"/>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3" name="Text Box 37"/>
          <p:cNvSpPr txBox="1">
            <a:spLocks noChangeArrowheads="1"/>
          </p:cNvSpPr>
          <p:nvPr/>
        </p:nvSpPr>
        <p:spPr bwMode="auto">
          <a:xfrm>
            <a:off x="2895600" y="2209800"/>
            <a:ext cx="1828800" cy="46166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IP Assessment/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Protection Strategy</a:t>
            </a:r>
          </a:p>
        </p:txBody>
      </p:sp>
      <p:grpSp>
        <p:nvGrpSpPr>
          <p:cNvPr id="34834" name="Group 50"/>
          <p:cNvGrpSpPr>
            <a:grpSpLocks/>
          </p:cNvGrpSpPr>
          <p:nvPr/>
        </p:nvGrpSpPr>
        <p:grpSpPr bwMode="auto">
          <a:xfrm>
            <a:off x="2971800" y="3276600"/>
            <a:ext cx="1760538" cy="581025"/>
            <a:chOff x="1392" y="1968"/>
            <a:chExt cx="1109" cy="366"/>
          </a:xfrm>
        </p:grpSpPr>
        <p:sp>
          <p:nvSpPr>
            <p:cNvPr id="34856" name="Rectangle 3"/>
            <p:cNvSpPr>
              <a:spLocks noChangeArrowheads="1"/>
            </p:cNvSpPr>
            <p:nvPr/>
          </p:nvSpPr>
          <p:spPr bwMode="auto">
            <a:xfrm>
              <a:off x="1392" y="1968"/>
              <a:ext cx="1109" cy="366"/>
            </a:xfrm>
            <a:prstGeom prst="rect">
              <a:avLst/>
            </a:prstGeom>
            <a:solidFill>
              <a:srgbClr val="FFE59B"/>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57" name="Text Box 38"/>
            <p:cNvSpPr txBox="1">
              <a:spLocks noChangeArrowheads="1"/>
            </p:cNvSpPr>
            <p:nvPr/>
          </p:nvSpPr>
          <p:spPr bwMode="auto">
            <a:xfrm>
              <a:off x="1428" y="2016"/>
              <a:ext cx="1020" cy="2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Market and Business Analysis</a:t>
              </a:r>
            </a:p>
          </p:txBody>
        </p:sp>
      </p:grpSp>
      <p:grpSp>
        <p:nvGrpSpPr>
          <p:cNvPr id="34835" name="Group 54"/>
          <p:cNvGrpSpPr>
            <a:grpSpLocks/>
          </p:cNvGrpSpPr>
          <p:nvPr/>
        </p:nvGrpSpPr>
        <p:grpSpPr bwMode="auto">
          <a:xfrm>
            <a:off x="1600200" y="5010150"/>
            <a:ext cx="1608138" cy="533400"/>
            <a:chOff x="1824" y="2688"/>
            <a:chExt cx="1109" cy="336"/>
          </a:xfrm>
        </p:grpSpPr>
        <p:sp>
          <p:nvSpPr>
            <p:cNvPr id="34854" name="Rectangle 2"/>
            <p:cNvSpPr>
              <a:spLocks noChangeArrowheads="1"/>
            </p:cNvSpPr>
            <p:nvPr/>
          </p:nvSpPr>
          <p:spPr bwMode="auto">
            <a:xfrm>
              <a:off x="1824" y="2688"/>
              <a:ext cx="1109" cy="336"/>
            </a:xfrm>
            <a:prstGeom prst="rect">
              <a:avLst/>
            </a:prstGeom>
            <a:solidFill>
              <a:srgbClr val="FFD253"/>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55" name="Text Box 3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Coaching</a:t>
              </a:r>
            </a:p>
          </p:txBody>
        </p:sp>
      </p:grpSp>
      <p:sp>
        <p:nvSpPr>
          <p:cNvPr id="34836" name="Text Box 40"/>
          <p:cNvSpPr txBox="1">
            <a:spLocks noChangeArrowheads="1"/>
          </p:cNvSpPr>
          <p:nvPr/>
        </p:nvSpPr>
        <p:spPr bwMode="auto">
          <a:xfrm>
            <a:off x="450406" y="247744"/>
            <a:ext cx="6635970" cy="707886"/>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Path to Commercialization</a:t>
            </a:r>
          </a:p>
        </p:txBody>
      </p:sp>
      <p:sp>
        <p:nvSpPr>
          <p:cNvPr id="34838" name="Line 45"/>
          <p:cNvSpPr>
            <a:spLocks noChangeShapeType="1"/>
          </p:cNvSpPr>
          <p:nvPr/>
        </p:nvSpPr>
        <p:spPr bwMode="auto">
          <a:xfrm flipH="1">
            <a:off x="3886200" y="2819400"/>
            <a:ext cx="0" cy="371475"/>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34839" name="Group 47"/>
          <p:cNvGrpSpPr>
            <a:grpSpLocks/>
          </p:cNvGrpSpPr>
          <p:nvPr/>
        </p:nvGrpSpPr>
        <p:grpSpPr bwMode="auto">
          <a:xfrm>
            <a:off x="2971800" y="1295400"/>
            <a:ext cx="1760538" cy="407988"/>
            <a:chOff x="3408" y="576"/>
            <a:chExt cx="1109" cy="257"/>
          </a:xfrm>
        </p:grpSpPr>
        <p:sp>
          <p:nvSpPr>
            <p:cNvPr id="34852" name="Rectangle 46"/>
            <p:cNvSpPr>
              <a:spLocks noChangeArrowheads="1"/>
            </p:cNvSpPr>
            <p:nvPr/>
          </p:nvSpPr>
          <p:spPr bwMode="auto">
            <a:xfrm>
              <a:off x="3408" y="576"/>
              <a:ext cx="1109" cy="257"/>
            </a:xfrm>
            <a:prstGeom prst="rect">
              <a:avLst/>
            </a:prstGeom>
            <a:solidFill>
              <a:srgbClr val="FFE59B"/>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53" name="Text Box 7"/>
            <p:cNvSpPr txBox="1">
              <a:spLocks noChangeArrowheads="1"/>
            </p:cNvSpPr>
            <p:nvPr/>
          </p:nvSpPr>
          <p:spPr bwMode="auto">
            <a:xfrm>
              <a:off x="3582" y="619"/>
              <a:ext cx="769" cy="17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Invention/Work</a:t>
              </a:r>
            </a:p>
          </p:txBody>
        </p:sp>
      </p:grpSp>
      <p:pic>
        <p:nvPicPr>
          <p:cNvPr id="34840" name="Picture 53" descr="MCj04413970000[1]"/>
          <p:cNvPicPr>
            <a:picLocks noChangeAspect="1" noChangeArrowheads="1"/>
          </p:cNvPicPr>
          <p:nvPr/>
        </p:nvPicPr>
        <p:blipFill>
          <a:blip r:embed="rId2"/>
          <a:srcRect l="25000" t="8333" r="19333" b="11000"/>
          <a:stretch>
            <a:fillRect/>
          </a:stretch>
        </p:blipFill>
        <p:spPr bwMode="auto">
          <a:xfrm>
            <a:off x="4448175" y="1323975"/>
            <a:ext cx="246063" cy="357188"/>
          </a:xfrm>
          <a:prstGeom prst="rect">
            <a:avLst/>
          </a:prstGeom>
          <a:noFill/>
          <a:ln w="9525">
            <a:noFill/>
            <a:miter lim="800000"/>
            <a:headEnd/>
            <a:tailEnd/>
          </a:ln>
        </p:spPr>
      </p:pic>
      <p:pic>
        <p:nvPicPr>
          <p:cNvPr id="34841" name="Picture 52" descr="MCj04413970000[1]"/>
          <p:cNvPicPr>
            <a:picLocks noChangeAspect="1" noChangeArrowheads="1"/>
          </p:cNvPicPr>
          <p:nvPr/>
        </p:nvPicPr>
        <p:blipFill>
          <a:blip r:embed="rId2"/>
          <a:srcRect l="25000" t="8333" r="19333" b="11000"/>
          <a:stretch>
            <a:fillRect/>
          </a:stretch>
        </p:blipFill>
        <p:spPr bwMode="auto">
          <a:xfrm>
            <a:off x="3026568" y="1333500"/>
            <a:ext cx="246063" cy="357188"/>
          </a:xfrm>
          <a:prstGeom prst="rect">
            <a:avLst/>
          </a:prstGeom>
          <a:noFill/>
          <a:ln w="9525">
            <a:noFill/>
            <a:miter lim="800000"/>
            <a:headEnd/>
            <a:tailEnd/>
          </a:ln>
        </p:spPr>
      </p:pic>
      <p:grpSp>
        <p:nvGrpSpPr>
          <p:cNvPr id="34842" name="Group 57"/>
          <p:cNvGrpSpPr>
            <a:grpSpLocks/>
          </p:cNvGrpSpPr>
          <p:nvPr/>
        </p:nvGrpSpPr>
        <p:grpSpPr bwMode="auto">
          <a:xfrm>
            <a:off x="1600200" y="5638800"/>
            <a:ext cx="1600200" cy="533400"/>
            <a:chOff x="1824" y="2688"/>
            <a:chExt cx="1109" cy="336"/>
          </a:xfrm>
        </p:grpSpPr>
        <p:sp>
          <p:nvSpPr>
            <p:cNvPr id="34850" name="Rectangle 58"/>
            <p:cNvSpPr>
              <a:spLocks noChangeArrowheads="1"/>
            </p:cNvSpPr>
            <p:nvPr/>
          </p:nvSpPr>
          <p:spPr bwMode="auto">
            <a:xfrm>
              <a:off x="1824" y="2688"/>
              <a:ext cx="1109" cy="336"/>
            </a:xfrm>
            <a:prstGeom prst="rect">
              <a:avLst/>
            </a:prstGeom>
            <a:solidFill>
              <a:srgbClr val="FFD253"/>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51" name="Text Box 5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Incubation</a:t>
              </a:r>
            </a:p>
          </p:txBody>
        </p:sp>
      </p:gr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DDEB2E-01F6-49B4-A15C-47F7E883D07B}" type="slidenum">
              <a:rPr kumimoji="0" lang="en-US" alt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prstClr val="white"/>
              </a:solidFill>
              <a:effectLst/>
              <a:uLnTx/>
              <a:uFillTx/>
              <a:latin typeface="Helvetica" charset="0"/>
              <a:cs typeface="Helvetica" charset="0"/>
            </a:endParaRPr>
          </a:p>
        </p:txBody>
      </p:sp>
      <p:sp>
        <p:nvSpPr>
          <p:cNvPr id="45" name="Text Box 16"/>
          <p:cNvSpPr txBox="1">
            <a:spLocks noChangeArrowheads="1"/>
          </p:cNvSpPr>
          <p:nvPr/>
        </p:nvSpPr>
        <p:spPr bwMode="auto">
          <a:xfrm>
            <a:off x="6556375" y="5280239"/>
            <a:ext cx="1063625" cy="52322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External</a:t>
            </a:r>
            <a:br>
              <a:rPr kumimoji="0" lang="en-US" sz="1400" b="0" i="0" u="none" strike="noStrike" kern="1200" cap="none" spc="0" normalizeH="0" baseline="0" noProof="0" dirty="0">
                <a:ln>
                  <a:noFill/>
                </a:ln>
                <a:solidFill>
                  <a:prstClr val="black"/>
                </a:solidFill>
                <a:effectLst/>
                <a:uLnTx/>
                <a:uFillTx/>
                <a:latin typeface="Arial" charset="0"/>
                <a:ea typeface="+mn-ea"/>
                <a:cs typeface="+mn-cs"/>
              </a:rPr>
            </a:br>
            <a:r>
              <a:rPr kumimoji="0" lang="en-US" sz="1400" b="0" i="0" u="none" strike="noStrike" kern="1200" cap="none" spc="0" normalizeH="0" baseline="0" noProof="0" dirty="0">
                <a:ln>
                  <a:noFill/>
                </a:ln>
                <a:solidFill>
                  <a:prstClr val="black"/>
                </a:solidFill>
                <a:effectLst/>
                <a:uLnTx/>
                <a:uFillTx/>
                <a:latin typeface="Arial" charset="0"/>
                <a:ea typeface="+mn-ea"/>
                <a:cs typeface="+mn-cs"/>
              </a:rPr>
              <a:t>Company</a:t>
            </a:r>
          </a:p>
        </p:txBody>
      </p:sp>
      <p:grpSp>
        <p:nvGrpSpPr>
          <p:cNvPr id="40" name="Group 9">
            <a:extLst>
              <a:ext uri="{FF2B5EF4-FFF2-40B4-BE49-F238E27FC236}">
                <a16:creationId xmlns:a16="http://schemas.microsoft.com/office/drawing/2014/main" id="{189B0C06-6EBA-4BB3-89C4-2CC67414CF4A}"/>
              </a:ext>
            </a:extLst>
          </p:cNvPr>
          <p:cNvGrpSpPr>
            <a:grpSpLocks/>
          </p:cNvGrpSpPr>
          <p:nvPr/>
        </p:nvGrpSpPr>
        <p:grpSpPr bwMode="auto">
          <a:xfrm>
            <a:off x="7583381" y="1790752"/>
            <a:ext cx="1149376" cy="628046"/>
            <a:chOff x="4224" y="1824"/>
            <a:chExt cx="816" cy="384"/>
          </a:xfrm>
        </p:grpSpPr>
        <p:sp>
          <p:nvSpPr>
            <p:cNvPr id="41" name="Oval 10">
              <a:extLst>
                <a:ext uri="{FF2B5EF4-FFF2-40B4-BE49-F238E27FC236}">
                  <a16:creationId xmlns:a16="http://schemas.microsoft.com/office/drawing/2014/main" id="{082076EF-F259-4241-A536-6470E6589316}"/>
                </a:ext>
              </a:extLst>
            </p:cNvPr>
            <p:cNvSpPr>
              <a:spLocks noChangeArrowheads="1"/>
            </p:cNvSpPr>
            <p:nvPr/>
          </p:nvSpPr>
          <p:spPr bwMode="auto">
            <a:xfrm>
              <a:off x="4224" y="1824"/>
              <a:ext cx="816" cy="384"/>
            </a:xfrm>
            <a:prstGeom prst="ellipse">
              <a:avLst/>
            </a:prstGeom>
            <a:solidFill>
              <a:srgbClr val="FFDA71"/>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2" name="Text Box 11">
              <a:extLst>
                <a:ext uri="{FF2B5EF4-FFF2-40B4-BE49-F238E27FC236}">
                  <a16:creationId xmlns:a16="http://schemas.microsoft.com/office/drawing/2014/main" id="{9A848EC8-DB31-4837-8AAA-51DC9A33E203}"/>
                </a:ext>
              </a:extLst>
            </p:cNvPr>
            <p:cNvSpPr txBox="1">
              <a:spLocks noChangeArrowheads="1"/>
            </p:cNvSpPr>
            <p:nvPr/>
          </p:nvSpPr>
          <p:spPr bwMode="auto">
            <a:xfrm>
              <a:off x="4320" y="1920"/>
              <a:ext cx="625"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Inventors</a:t>
              </a:r>
            </a:p>
          </p:txBody>
        </p:sp>
      </p:grpSp>
      <p:sp>
        <p:nvSpPr>
          <p:cNvPr id="43" name="AutoShape 13">
            <a:extLst>
              <a:ext uri="{FF2B5EF4-FFF2-40B4-BE49-F238E27FC236}">
                <a16:creationId xmlns:a16="http://schemas.microsoft.com/office/drawing/2014/main" id="{352C362E-1F96-417D-B9F1-45A6F5F384C2}"/>
              </a:ext>
            </a:extLst>
          </p:cNvPr>
          <p:cNvSpPr>
            <a:spLocks noChangeArrowheads="1"/>
          </p:cNvSpPr>
          <p:nvPr/>
        </p:nvSpPr>
        <p:spPr bwMode="auto">
          <a:xfrm rot="3418124">
            <a:off x="6815271" y="1710847"/>
            <a:ext cx="392529" cy="826818"/>
          </a:xfrm>
          <a:prstGeom prst="curvedRightArrow">
            <a:avLst>
              <a:gd name="adj1" fmla="val 25545"/>
              <a:gd name="adj2" fmla="val 74462"/>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4" name="AutoShape 14">
            <a:extLst>
              <a:ext uri="{FF2B5EF4-FFF2-40B4-BE49-F238E27FC236}">
                <a16:creationId xmlns:a16="http://schemas.microsoft.com/office/drawing/2014/main" id="{63ABCFB2-C3BF-4065-A4E8-A3D8A1DA2083}"/>
              </a:ext>
            </a:extLst>
          </p:cNvPr>
          <p:cNvSpPr>
            <a:spLocks noChangeArrowheads="1"/>
          </p:cNvSpPr>
          <p:nvPr/>
        </p:nvSpPr>
        <p:spPr bwMode="auto">
          <a:xfrm rot="-6924177">
            <a:off x="7498330" y="2390173"/>
            <a:ext cx="392529" cy="826818"/>
          </a:xfrm>
          <a:prstGeom prst="curvedRightArrow">
            <a:avLst>
              <a:gd name="adj1" fmla="val 25545"/>
              <a:gd name="adj2" fmla="val 74462"/>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CEE8DB86-CB29-40FA-907F-57F305981010}"/>
              </a:ext>
            </a:extLst>
          </p:cNvPr>
          <p:cNvPicPr>
            <a:picLocks noChangeAspect="1"/>
          </p:cNvPicPr>
          <p:nvPr/>
        </p:nvPicPr>
        <p:blipFill>
          <a:blip r:embed="rId3"/>
          <a:stretch>
            <a:fillRect/>
          </a:stretch>
        </p:blipFill>
        <p:spPr>
          <a:xfrm>
            <a:off x="546097" y="1292728"/>
            <a:ext cx="1063628" cy="759979"/>
          </a:xfrm>
          <a:prstGeom prst="rect">
            <a:avLst/>
          </a:prstGeom>
        </p:spPr>
      </p:pic>
      <p:grpSp>
        <p:nvGrpSpPr>
          <p:cNvPr id="47" name="Group 9">
            <a:extLst>
              <a:ext uri="{FF2B5EF4-FFF2-40B4-BE49-F238E27FC236}">
                <a16:creationId xmlns:a16="http://schemas.microsoft.com/office/drawing/2014/main" id="{E0622FEC-B1B2-4BFE-B1E8-9305E5FD03C9}"/>
              </a:ext>
            </a:extLst>
          </p:cNvPr>
          <p:cNvGrpSpPr>
            <a:grpSpLocks/>
          </p:cNvGrpSpPr>
          <p:nvPr/>
        </p:nvGrpSpPr>
        <p:grpSpPr bwMode="auto">
          <a:xfrm>
            <a:off x="7658219" y="3429000"/>
            <a:ext cx="1149384" cy="628046"/>
            <a:chOff x="4224" y="1824"/>
            <a:chExt cx="816" cy="384"/>
          </a:xfrm>
        </p:grpSpPr>
        <p:sp>
          <p:nvSpPr>
            <p:cNvPr id="48" name="Oval 10">
              <a:extLst>
                <a:ext uri="{FF2B5EF4-FFF2-40B4-BE49-F238E27FC236}">
                  <a16:creationId xmlns:a16="http://schemas.microsoft.com/office/drawing/2014/main" id="{08F6F4CA-94E8-4CD5-AE8A-5CD43E10EB42}"/>
                </a:ext>
              </a:extLst>
            </p:cNvPr>
            <p:cNvSpPr>
              <a:spLocks noChangeArrowheads="1"/>
            </p:cNvSpPr>
            <p:nvPr/>
          </p:nvSpPr>
          <p:spPr bwMode="auto">
            <a:xfrm>
              <a:off x="4224" y="1824"/>
              <a:ext cx="816" cy="384"/>
            </a:xfrm>
            <a:prstGeom prst="ellipse">
              <a:avLst/>
            </a:prstGeom>
            <a:solidFill>
              <a:srgbClr val="FFDA71"/>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 name="Text Box 11">
              <a:extLst>
                <a:ext uri="{FF2B5EF4-FFF2-40B4-BE49-F238E27FC236}">
                  <a16:creationId xmlns:a16="http://schemas.microsoft.com/office/drawing/2014/main" id="{323D0EDB-3E59-4195-B13B-4B160D23365A}"/>
                </a:ext>
              </a:extLst>
            </p:cNvPr>
            <p:cNvSpPr txBox="1">
              <a:spLocks noChangeArrowheads="1"/>
            </p:cNvSpPr>
            <p:nvPr/>
          </p:nvSpPr>
          <p:spPr bwMode="auto">
            <a:xfrm>
              <a:off x="4320" y="1920"/>
              <a:ext cx="625"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Inventors</a:t>
              </a:r>
            </a:p>
          </p:txBody>
        </p:sp>
      </p:grpSp>
      <p:sp>
        <p:nvSpPr>
          <p:cNvPr id="50" name="AutoShape 13">
            <a:extLst>
              <a:ext uri="{FF2B5EF4-FFF2-40B4-BE49-F238E27FC236}">
                <a16:creationId xmlns:a16="http://schemas.microsoft.com/office/drawing/2014/main" id="{640CF252-0850-42E1-B5AE-C4004813B5A7}"/>
              </a:ext>
            </a:extLst>
          </p:cNvPr>
          <p:cNvSpPr>
            <a:spLocks noChangeArrowheads="1"/>
          </p:cNvSpPr>
          <p:nvPr/>
        </p:nvSpPr>
        <p:spPr bwMode="auto">
          <a:xfrm rot="3418124">
            <a:off x="6890112" y="3349091"/>
            <a:ext cx="392529" cy="826824"/>
          </a:xfrm>
          <a:prstGeom prst="curvedRightArrow">
            <a:avLst>
              <a:gd name="adj1" fmla="val 25545"/>
              <a:gd name="adj2" fmla="val 74462"/>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 name="AutoShape 14">
            <a:extLst>
              <a:ext uri="{FF2B5EF4-FFF2-40B4-BE49-F238E27FC236}">
                <a16:creationId xmlns:a16="http://schemas.microsoft.com/office/drawing/2014/main" id="{757AF150-7104-4F01-8138-BD5F1196BAB4}"/>
              </a:ext>
            </a:extLst>
          </p:cNvPr>
          <p:cNvSpPr>
            <a:spLocks noChangeArrowheads="1"/>
          </p:cNvSpPr>
          <p:nvPr/>
        </p:nvSpPr>
        <p:spPr bwMode="auto">
          <a:xfrm rot="-6924177">
            <a:off x="7573171" y="4028417"/>
            <a:ext cx="392529" cy="826824"/>
          </a:xfrm>
          <a:prstGeom prst="curvedRightArrow">
            <a:avLst>
              <a:gd name="adj1" fmla="val 25545"/>
              <a:gd name="adj2" fmla="val 74462"/>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2" name="Line 3">
            <a:extLst>
              <a:ext uri="{FF2B5EF4-FFF2-40B4-BE49-F238E27FC236}">
                <a16:creationId xmlns:a16="http://schemas.microsoft.com/office/drawing/2014/main" id="{5EE2AFF2-5B21-4069-B6F6-8C5FC7115F66}"/>
              </a:ext>
            </a:extLst>
          </p:cNvPr>
          <p:cNvSpPr>
            <a:spLocks noChangeShapeType="1"/>
          </p:cNvSpPr>
          <p:nvPr/>
        </p:nvSpPr>
        <p:spPr bwMode="auto">
          <a:xfrm>
            <a:off x="596590" y="1066800"/>
            <a:ext cx="8077200" cy="0"/>
          </a:xfrm>
          <a:prstGeom prst="line">
            <a:avLst/>
          </a:prstGeom>
          <a:noFill/>
          <a:ln w="12700">
            <a:solidFill>
              <a:srgbClr val="FFCD3F"/>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3940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Oval 20"/>
          <p:cNvSpPr>
            <a:spLocks noChangeArrowheads="1"/>
          </p:cNvSpPr>
          <p:nvPr/>
        </p:nvSpPr>
        <p:spPr bwMode="auto">
          <a:xfrm>
            <a:off x="3733800" y="5029201"/>
            <a:ext cx="996950" cy="990600"/>
          </a:xfrm>
          <a:prstGeom prst="ellipse">
            <a:avLst/>
          </a:prstGeom>
          <a:noFill/>
          <a:ln w="6350">
            <a:solidFill>
              <a:schemeClr val="bg1">
                <a:lumMod val="65000"/>
              </a:schemeClr>
            </a:solidFill>
            <a:prstDash val="sysDash"/>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18" name="Text Box 9"/>
          <p:cNvSpPr txBox="1">
            <a:spLocks noChangeArrowheads="1"/>
          </p:cNvSpPr>
          <p:nvPr/>
        </p:nvSpPr>
        <p:spPr bwMode="auto">
          <a:xfrm>
            <a:off x="4953000" y="2514600"/>
            <a:ext cx="1654175" cy="646113"/>
          </a:xfrm>
          <a:prstGeom prst="rect">
            <a:avLst/>
          </a:prstGeom>
          <a:noFill/>
          <a:ln w="6350">
            <a:solidFill>
              <a:schemeClr val="bg1">
                <a:lumMod val="65000"/>
              </a:schemeClr>
            </a:solidFill>
            <a:prstDash val="sysDash"/>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Technology Commercialization Committee</a:t>
            </a:r>
          </a:p>
        </p:txBody>
      </p:sp>
      <p:sp>
        <p:nvSpPr>
          <p:cNvPr id="34819" name="Text Box 14"/>
          <p:cNvSpPr txBox="1">
            <a:spLocks noChangeArrowheads="1"/>
          </p:cNvSpPr>
          <p:nvPr/>
        </p:nvSpPr>
        <p:spPr bwMode="auto">
          <a:xfrm>
            <a:off x="4953000" y="4086225"/>
            <a:ext cx="1676400" cy="463550"/>
          </a:xfrm>
          <a:prstGeom prst="rect">
            <a:avLst/>
          </a:prstGeom>
          <a:noFill/>
          <a:ln w="6350">
            <a:solidFill>
              <a:schemeClr val="bg1">
                <a:lumMod val="65000"/>
              </a:schemeClr>
            </a:solidFill>
            <a:prstDash val="sysDash"/>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Commercialization Strategy</a:t>
            </a:r>
          </a:p>
        </p:txBody>
      </p:sp>
      <p:sp>
        <p:nvSpPr>
          <p:cNvPr id="34859" name="Oval 17"/>
          <p:cNvSpPr>
            <a:spLocks noChangeArrowheads="1"/>
          </p:cNvSpPr>
          <p:nvPr/>
        </p:nvSpPr>
        <p:spPr bwMode="auto">
          <a:xfrm>
            <a:off x="6629400" y="5010150"/>
            <a:ext cx="982401" cy="1009650"/>
          </a:xfrm>
          <a:prstGeom prst="ellipse">
            <a:avLst/>
          </a:prstGeom>
          <a:noFill/>
          <a:ln w="6350">
            <a:solidFill>
              <a:schemeClr val="bg1">
                <a:lumMod val="65000"/>
              </a:schemeClr>
            </a:solidFill>
            <a:prstDash val="sysDash"/>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1" name="Text Box 19"/>
          <p:cNvSpPr txBox="1">
            <a:spLocks noChangeArrowheads="1"/>
          </p:cNvSpPr>
          <p:nvPr/>
        </p:nvSpPr>
        <p:spPr bwMode="auto">
          <a:xfrm>
            <a:off x="3598198" y="5369089"/>
            <a:ext cx="1246188" cy="338554"/>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charset="0"/>
                <a:ea typeface="+mn-ea"/>
                <a:cs typeface="+mn-cs"/>
              </a:rPr>
              <a:t>Start-Up</a:t>
            </a:r>
          </a:p>
        </p:txBody>
      </p:sp>
      <p:sp>
        <p:nvSpPr>
          <p:cNvPr id="34823" name="Line 22"/>
          <p:cNvSpPr>
            <a:spLocks noChangeShapeType="1"/>
          </p:cNvSpPr>
          <p:nvPr/>
        </p:nvSpPr>
        <p:spPr bwMode="auto">
          <a:xfrm flipH="1">
            <a:off x="3886200" y="1752600"/>
            <a:ext cx="0" cy="371475"/>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5" name="Line 26"/>
          <p:cNvSpPr>
            <a:spLocks noChangeShapeType="1"/>
          </p:cNvSpPr>
          <p:nvPr/>
        </p:nvSpPr>
        <p:spPr bwMode="auto">
          <a:xfrm>
            <a:off x="4779882" y="2237184"/>
            <a:ext cx="260350" cy="212725"/>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6" name="Line 28"/>
          <p:cNvSpPr>
            <a:spLocks noChangeShapeType="1"/>
          </p:cNvSpPr>
          <p:nvPr/>
        </p:nvSpPr>
        <p:spPr bwMode="auto">
          <a:xfrm flipH="1">
            <a:off x="4792029" y="3302629"/>
            <a:ext cx="276225" cy="217488"/>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7" name="Line 31"/>
          <p:cNvSpPr>
            <a:spLocks noChangeShapeType="1"/>
          </p:cNvSpPr>
          <p:nvPr/>
        </p:nvSpPr>
        <p:spPr bwMode="auto">
          <a:xfrm>
            <a:off x="4800600" y="3733800"/>
            <a:ext cx="233363" cy="277813"/>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8" name="Line 33"/>
          <p:cNvSpPr>
            <a:spLocks noChangeShapeType="1"/>
          </p:cNvSpPr>
          <p:nvPr/>
        </p:nvSpPr>
        <p:spPr bwMode="auto">
          <a:xfrm>
            <a:off x="6207919" y="4709160"/>
            <a:ext cx="497681" cy="417513"/>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9" name="Line 34"/>
          <p:cNvSpPr>
            <a:spLocks noChangeShapeType="1"/>
          </p:cNvSpPr>
          <p:nvPr/>
        </p:nvSpPr>
        <p:spPr bwMode="auto">
          <a:xfrm flipH="1">
            <a:off x="4800600" y="4706937"/>
            <a:ext cx="535308" cy="452438"/>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0" name="Line 35"/>
          <p:cNvSpPr>
            <a:spLocks noChangeShapeType="1"/>
          </p:cNvSpPr>
          <p:nvPr/>
        </p:nvSpPr>
        <p:spPr bwMode="auto">
          <a:xfrm flipV="1">
            <a:off x="3226794" y="5803456"/>
            <a:ext cx="415784" cy="131761"/>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1" name="Line 36"/>
          <p:cNvSpPr>
            <a:spLocks noChangeShapeType="1"/>
          </p:cNvSpPr>
          <p:nvPr/>
        </p:nvSpPr>
        <p:spPr bwMode="auto">
          <a:xfrm>
            <a:off x="3226793" y="5239708"/>
            <a:ext cx="415785" cy="131762"/>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2" name="Rectangle 4"/>
          <p:cNvSpPr>
            <a:spLocks noChangeArrowheads="1"/>
          </p:cNvSpPr>
          <p:nvPr/>
        </p:nvSpPr>
        <p:spPr bwMode="auto">
          <a:xfrm>
            <a:off x="2971800" y="2133600"/>
            <a:ext cx="1760538" cy="609600"/>
          </a:xfrm>
          <a:prstGeom prst="rect">
            <a:avLst/>
          </a:prstGeom>
          <a:noFill/>
          <a:ln w="6350">
            <a:solidFill>
              <a:schemeClr val="bg1">
                <a:lumMod val="65000"/>
              </a:schemeClr>
            </a:solidFill>
            <a:prstDash val="sysDash"/>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3" name="Text Box 37"/>
          <p:cNvSpPr txBox="1">
            <a:spLocks noChangeArrowheads="1"/>
          </p:cNvSpPr>
          <p:nvPr/>
        </p:nvSpPr>
        <p:spPr bwMode="auto">
          <a:xfrm>
            <a:off x="2895600" y="2209800"/>
            <a:ext cx="1828800" cy="4572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IP Assessment/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Protection Strategy</a:t>
            </a:r>
          </a:p>
        </p:txBody>
      </p:sp>
      <p:grpSp>
        <p:nvGrpSpPr>
          <p:cNvPr id="34834" name="Group 50"/>
          <p:cNvGrpSpPr>
            <a:grpSpLocks/>
          </p:cNvGrpSpPr>
          <p:nvPr/>
        </p:nvGrpSpPr>
        <p:grpSpPr bwMode="auto">
          <a:xfrm>
            <a:off x="2971800" y="3276600"/>
            <a:ext cx="1760538" cy="581025"/>
            <a:chOff x="1392" y="1968"/>
            <a:chExt cx="1109" cy="366"/>
          </a:xfrm>
        </p:grpSpPr>
        <p:sp>
          <p:nvSpPr>
            <p:cNvPr id="34856" name="Rectangle 3"/>
            <p:cNvSpPr>
              <a:spLocks noChangeArrowheads="1"/>
            </p:cNvSpPr>
            <p:nvPr/>
          </p:nvSpPr>
          <p:spPr bwMode="auto">
            <a:xfrm>
              <a:off x="1392" y="1968"/>
              <a:ext cx="1109" cy="366"/>
            </a:xfrm>
            <a:prstGeom prst="rect">
              <a:avLst/>
            </a:prstGeom>
            <a:noFill/>
            <a:ln w="6350">
              <a:solidFill>
                <a:schemeClr val="bg1">
                  <a:lumMod val="75000"/>
                </a:schemeClr>
              </a:solidFill>
              <a:prstDash val="sysDash"/>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lumMod val="65000"/>
                  </a:prstClr>
                </a:solidFill>
                <a:effectLst/>
                <a:uLnTx/>
                <a:uFillTx/>
                <a:latin typeface="Arial" charset="0"/>
                <a:ea typeface="+mn-ea"/>
                <a:cs typeface="+mn-cs"/>
              </a:endParaRPr>
            </a:p>
          </p:txBody>
        </p:sp>
        <p:sp>
          <p:nvSpPr>
            <p:cNvPr id="34857" name="Text Box 38"/>
            <p:cNvSpPr txBox="1">
              <a:spLocks noChangeArrowheads="1"/>
            </p:cNvSpPr>
            <p:nvPr/>
          </p:nvSpPr>
          <p:spPr bwMode="auto">
            <a:xfrm>
              <a:off x="1428" y="2016"/>
              <a:ext cx="1020" cy="2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Market and Business Analysis</a:t>
              </a:r>
            </a:p>
          </p:txBody>
        </p:sp>
      </p:grpSp>
      <p:grpSp>
        <p:nvGrpSpPr>
          <p:cNvPr id="34835" name="Group 54"/>
          <p:cNvGrpSpPr>
            <a:grpSpLocks/>
          </p:cNvGrpSpPr>
          <p:nvPr/>
        </p:nvGrpSpPr>
        <p:grpSpPr bwMode="auto">
          <a:xfrm>
            <a:off x="1600200" y="5010150"/>
            <a:ext cx="1608138" cy="533400"/>
            <a:chOff x="1824" y="2688"/>
            <a:chExt cx="1109" cy="336"/>
          </a:xfrm>
        </p:grpSpPr>
        <p:sp>
          <p:nvSpPr>
            <p:cNvPr id="34854" name="Rectangle 2"/>
            <p:cNvSpPr>
              <a:spLocks noChangeArrowheads="1"/>
            </p:cNvSpPr>
            <p:nvPr/>
          </p:nvSpPr>
          <p:spPr bwMode="auto">
            <a:xfrm>
              <a:off x="1824" y="2688"/>
              <a:ext cx="1109" cy="336"/>
            </a:xfrm>
            <a:prstGeom prst="rect">
              <a:avLst/>
            </a:prstGeom>
            <a:noFill/>
            <a:ln w="6350">
              <a:solidFill>
                <a:schemeClr val="bg1">
                  <a:lumMod val="65000"/>
                </a:schemeClr>
              </a:solidFill>
              <a:prstDash val="sysDash"/>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55" name="Text Box 3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white">
                      <a:lumMod val="65000"/>
                    </a:prstClr>
                  </a:solidFill>
                  <a:effectLst/>
                  <a:uLnTx/>
                  <a:uFillTx/>
                  <a:latin typeface="Arial" charset="0"/>
                  <a:ea typeface="+mn-ea"/>
                  <a:cs typeface="+mn-cs"/>
                </a:rPr>
                <a:t>Coaching</a:t>
              </a:r>
            </a:p>
          </p:txBody>
        </p:sp>
      </p:grpSp>
      <p:sp>
        <p:nvSpPr>
          <p:cNvPr id="34836" name="Text Box 40"/>
          <p:cNvSpPr txBox="1">
            <a:spLocks noChangeArrowheads="1"/>
          </p:cNvSpPr>
          <p:nvPr/>
        </p:nvSpPr>
        <p:spPr bwMode="auto">
          <a:xfrm>
            <a:off x="453915" y="320814"/>
            <a:ext cx="6635970" cy="707886"/>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Path to Commercialization</a:t>
            </a:r>
          </a:p>
        </p:txBody>
      </p:sp>
      <p:sp>
        <p:nvSpPr>
          <p:cNvPr id="34838" name="Line 45"/>
          <p:cNvSpPr>
            <a:spLocks noChangeShapeType="1"/>
          </p:cNvSpPr>
          <p:nvPr/>
        </p:nvSpPr>
        <p:spPr bwMode="auto">
          <a:xfrm flipH="1">
            <a:off x="3886200" y="2819400"/>
            <a:ext cx="0" cy="371475"/>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34839" name="Group 47"/>
          <p:cNvGrpSpPr>
            <a:grpSpLocks/>
          </p:cNvGrpSpPr>
          <p:nvPr/>
        </p:nvGrpSpPr>
        <p:grpSpPr bwMode="auto">
          <a:xfrm>
            <a:off x="2971800" y="1295400"/>
            <a:ext cx="1760538" cy="407988"/>
            <a:chOff x="3408" y="576"/>
            <a:chExt cx="1109" cy="257"/>
          </a:xfrm>
        </p:grpSpPr>
        <p:sp>
          <p:nvSpPr>
            <p:cNvPr id="34852" name="Rectangle 46"/>
            <p:cNvSpPr>
              <a:spLocks noChangeArrowheads="1"/>
            </p:cNvSpPr>
            <p:nvPr/>
          </p:nvSpPr>
          <p:spPr bwMode="auto">
            <a:xfrm>
              <a:off x="3408" y="576"/>
              <a:ext cx="1109" cy="257"/>
            </a:xfrm>
            <a:prstGeom prst="rect">
              <a:avLst/>
            </a:prstGeom>
            <a:solidFill>
              <a:srgbClr val="FFE59B"/>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53" name="Text Box 7"/>
            <p:cNvSpPr txBox="1">
              <a:spLocks noChangeArrowheads="1"/>
            </p:cNvSpPr>
            <p:nvPr/>
          </p:nvSpPr>
          <p:spPr bwMode="auto">
            <a:xfrm>
              <a:off x="3582" y="619"/>
              <a:ext cx="769" cy="17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Invention/Work</a:t>
              </a:r>
            </a:p>
          </p:txBody>
        </p:sp>
      </p:grpSp>
      <p:pic>
        <p:nvPicPr>
          <p:cNvPr id="34840" name="Picture 53" descr="MCj04413970000[1]"/>
          <p:cNvPicPr>
            <a:picLocks noChangeAspect="1" noChangeArrowheads="1"/>
          </p:cNvPicPr>
          <p:nvPr/>
        </p:nvPicPr>
        <p:blipFill>
          <a:blip r:embed="rId2"/>
          <a:srcRect l="25000" t="8333" r="19333" b="11000"/>
          <a:stretch>
            <a:fillRect/>
          </a:stretch>
        </p:blipFill>
        <p:spPr bwMode="auto">
          <a:xfrm>
            <a:off x="4448175" y="1323975"/>
            <a:ext cx="246063" cy="357188"/>
          </a:xfrm>
          <a:prstGeom prst="rect">
            <a:avLst/>
          </a:prstGeom>
          <a:noFill/>
          <a:ln w="9525">
            <a:noFill/>
            <a:miter lim="800000"/>
            <a:headEnd/>
            <a:tailEnd/>
          </a:ln>
        </p:spPr>
      </p:pic>
      <p:pic>
        <p:nvPicPr>
          <p:cNvPr id="34841" name="Picture 52" descr="MCj04413970000[1]"/>
          <p:cNvPicPr>
            <a:picLocks noChangeAspect="1" noChangeArrowheads="1"/>
          </p:cNvPicPr>
          <p:nvPr/>
        </p:nvPicPr>
        <p:blipFill>
          <a:blip r:embed="rId2"/>
          <a:srcRect l="25000" t="8333" r="19333" b="11000"/>
          <a:stretch>
            <a:fillRect/>
          </a:stretch>
        </p:blipFill>
        <p:spPr bwMode="auto">
          <a:xfrm>
            <a:off x="3026568" y="1333500"/>
            <a:ext cx="246063" cy="357188"/>
          </a:xfrm>
          <a:prstGeom prst="rect">
            <a:avLst/>
          </a:prstGeom>
          <a:noFill/>
          <a:ln w="9525">
            <a:noFill/>
            <a:miter lim="800000"/>
            <a:headEnd/>
            <a:tailEnd/>
          </a:ln>
        </p:spPr>
      </p:pic>
      <p:grpSp>
        <p:nvGrpSpPr>
          <p:cNvPr id="34842" name="Group 57"/>
          <p:cNvGrpSpPr>
            <a:grpSpLocks/>
          </p:cNvGrpSpPr>
          <p:nvPr/>
        </p:nvGrpSpPr>
        <p:grpSpPr bwMode="auto">
          <a:xfrm>
            <a:off x="1600200" y="5638800"/>
            <a:ext cx="1600200" cy="533400"/>
            <a:chOff x="1824" y="2688"/>
            <a:chExt cx="1109" cy="336"/>
          </a:xfrm>
        </p:grpSpPr>
        <p:sp>
          <p:nvSpPr>
            <p:cNvPr id="34850" name="Rectangle 58"/>
            <p:cNvSpPr>
              <a:spLocks noChangeArrowheads="1"/>
            </p:cNvSpPr>
            <p:nvPr/>
          </p:nvSpPr>
          <p:spPr bwMode="auto">
            <a:xfrm>
              <a:off x="1824" y="2688"/>
              <a:ext cx="1109" cy="336"/>
            </a:xfrm>
            <a:prstGeom prst="rect">
              <a:avLst/>
            </a:prstGeom>
            <a:noFill/>
            <a:ln w="6350">
              <a:solidFill>
                <a:schemeClr val="bg1">
                  <a:lumMod val="65000"/>
                </a:schemeClr>
              </a:solidFill>
              <a:prstDash val="sysDash"/>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51" name="Text Box 5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Incubation</a:t>
              </a:r>
            </a:p>
          </p:txBody>
        </p:sp>
      </p:gr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DDEB2E-01F6-49B4-A15C-47F7E883D07B}" type="slidenum">
              <a:rPr kumimoji="0" lang="en-US" alt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prstClr val="white"/>
              </a:solidFill>
              <a:effectLst/>
              <a:uLnTx/>
              <a:uFillTx/>
              <a:latin typeface="Helvetica" charset="0"/>
              <a:cs typeface="Helvetica" charset="0"/>
            </a:endParaRPr>
          </a:p>
        </p:txBody>
      </p:sp>
      <p:sp>
        <p:nvSpPr>
          <p:cNvPr id="45" name="Text Box 16"/>
          <p:cNvSpPr txBox="1">
            <a:spLocks noChangeArrowheads="1"/>
          </p:cNvSpPr>
          <p:nvPr/>
        </p:nvSpPr>
        <p:spPr bwMode="auto">
          <a:xfrm>
            <a:off x="6556375" y="5280239"/>
            <a:ext cx="1063625" cy="52322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Arial" charset="0"/>
                <a:ea typeface="+mn-ea"/>
                <a:cs typeface="+mn-cs"/>
              </a:rPr>
              <a:t>External</a:t>
            </a:r>
            <a:br>
              <a:rPr kumimoji="0" lang="en-US" sz="1400" b="0" i="0" u="none" strike="noStrike" kern="1200" cap="none" spc="0" normalizeH="0" baseline="0" noProof="0" dirty="0">
                <a:ln>
                  <a:noFill/>
                </a:ln>
                <a:solidFill>
                  <a:prstClr val="white">
                    <a:lumMod val="65000"/>
                  </a:prstClr>
                </a:solidFill>
                <a:effectLst/>
                <a:uLnTx/>
                <a:uFillTx/>
                <a:latin typeface="Arial" charset="0"/>
                <a:ea typeface="+mn-ea"/>
                <a:cs typeface="+mn-cs"/>
              </a:rPr>
            </a:br>
            <a:r>
              <a:rPr kumimoji="0" lang="en-US" sz="1400" b="0" i="0" u="none" strike="noStrike" kern="1200" cap="none" spc="0" normalizeH="0" baseline="0" noProof="0" dirty="0">
                <a:ln>
                  <a:noFill/>
                </a:ln>
                <a:solidFill>
                  <a:prstClr val="white">
                    <a:lumMod val="65000"/>
                  </a:prstClr>
                </a:solidFill>
                <a:effectLst/>
                <a:uLnTx/>
                <a:uFillTx/>
                <a:latin typeface="Arial" charset="0"/>
                <a:ea typeface="+mn-ea"/>
                <a:cs typeface="+mn-cs"/>
              </a:rPr>
              <a:t>Company</a:t>
            </a:r>
          </a:p>
        </p:txBody>
      </p:sp>
      <p:sp>
        <p:nvSpPr>
          <p:cNvPr id="41" name="Oval 10">
            <a:extLst>
              <a:ext uri="{FF2B5EF4-FFF2-40B4-BE49-F238E27FC236}">
                <a16:creationId xmlns:a16="http://schemas.microsoft.com/office/drawing/2014/main" id="{082076EF-F259-4241-A536-6470E6589316}"/>
              </a:ext>
            </a:extLst>
          </p:cNvPr>
          <p:cNvSpPr>
            <a:spLocks noChangeArrowheads="1"/>
          </p:cNvSpPr>
          <p:nvPr/>
        </p:nvSpPr>
        <p:spPr bwMode="auto">
          <a:xfrm>
            <a:off x="7583381" y="1790752"/>
            <a:ext cx="1149376" cy="628046"/>
          </a:xfrm>
          <a:prstGeom prst="ellipse">
            <a:avLst/>
          </a:prstGeom>
          <a:noFill/>
          <a:ln w="6350">
            <a:solidFill>
              <a:schemeClr val="bg1">
                <a:lumMod val="65000"/>
              </a:schemeClr>
            </a:solidFill>
            <a:prstDash val="sysDash"/>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2" name="Text Box 11">
            <a:extLst>
              <a:ext uri="{FF2B5EF4-FFF2-40B4-BE49-F238E27FC236}">
                <a16:creationId xmlns:a16="http://schemas.microsoft.com/office/drawing/2014/main" id="{9A848EC8-DB31-4837-8AAA-51DC9A33E203}"/>
              </a:ext>
            </a:extLst>
          </p:cNvPr>
          <p:cNvSpPr txBox="1">
            <a:spLocks noChangeArrowheads="1"/>
          </p:cNvSpPr>
          <p:nvPr/>
        </p:nvSpPr>
        <p:spPr bwMode="auto">
          <a:xfrm>
            <a:off x="7718602" y="1947763"/>
            <a:ext cx="880343" cy="28294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Inventors</a:t>
            </a:r>
          </a:p>
        </p:txBody>
      </p:sp>
      <p:sp>
        <p:nvSpPr>
          <p:cNvPr id="43" name="AutoShape 13">
            <a:extLst>
              <a:ext uri="{FF2B5EF4-FFF2-40B4-BE49-F238E27FC236}">
                <a16:creationId xmlns:a16="http://schemas.microsoft.com/office/drawing/2014/main" id="{352C362E-1F96-417D-B9F1-45A6F5F384C2}"/>
              </a:ext>
            </a:extLst>
          </p:cNvPr>
          <p:cNvSpPr>
            <a:spLocks noChangeArrowheads="1"/>
          </p:cNvSpPr>
          <p:nvPr/>
        </p:nvSpPr>
        <p:spPr bwMode="auto">
          <a:xfrm rot="3418124">
            <a:off x="6815271" y="1710847"/>
            <a:ext cx="392529" cy="826818"/>
          </a:xfrm>
          <a:prstGeom prst="curvedRightArrow">
            <a:avLst>
              <a:gd name="adj1" fmla="val 25545"/>
              <a:gd name="adj2" fmla="val 74462"/>
              <a:gd name="adj3" fmla="val 33333"/>
            </a:avLst>
          </a:prstGeom>
          <a:solidFill>
            <a:schemeClr val="bg1">
              <a:lumMod val="85000"/>
            </a:schemeClr>
          </a:solidFill>
          <a:ln w="9525">
            <a:solidFill>
              <a:schemeClr val="bg1">
                <a:lumMod val="8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4" name="AutoShape 14">
            <a:extLst>
              <a:ext uri="{FF2B5EF4-FFF2-40B4-BE49-F238E27FC236}">
                <a16:creationId xmlns:a16="http://schemas.microsoft.com/office/drawing/2014/main" id="{63ABCFB2-C3BF-4065-A4E8-A3D8A1DA2083}"/>
              </a:ext>
            </a:extLst>
          </p:cNvPr>
          <p:cNvSpPr>
            <a:spLocks noChangeArrowheads="1"/>
          </p:cNvSpPr>
          <p:nvPr/>
        </p:nvSpPr>
        <p:spPr bwMode="auto">
          <a:xfrm rot="-6924177">
            <a:off x="7498330" y="2390173"/>
            <a:ext cx="392529" cy="826818"/>
          </a:xfrm>
          <a:prstGeom prst="curvedRightArrow">
            <a:avLst>
              <a:gd name="adj1" fmla="val 25545"/>
              <a:gd name="adj2" fmla="val 74462"/>
              <a:gd name="adj3" fmla="val 33333"/>
            </a:avLst>
          </a:prstGeom>
          <a:solidFill>
            <a:schemeClr val="bg1">
              <a:lumMod val="85000"/>
            </a:schemeClr>
          </a:solidFill>
          <a:ln w="9525">
            <a:solidFill>
              <a:schemeClr val="bg1">
                <a:lumMod val="8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8" name="Oval 10">
            <a:extLst>
              <a:ext uri="{FF2B5EF4-FFF2-40B4-BE49-F238E27FC236}">
                <a16:creationId xmlns:a16="http://schemas.microsoft.com/office/drawing/2014/main" id="{08F6F4CA-94E8-4CD5-AE8A-5CD43E10EB42}"/>
              </a:ext>
            </a:extLst>
          </p:cNvPr>
          <p:cNvSpPr>
            <a:spLocks noChangeArrowheads="1"/>
          </p:cNvSpPr>
          <p:nvPr/>
        </p:nvSpPr>
        <p:spPr bwMode="auto">
          <a:xfrm>
            <a:off x="7658219" y="3429000"/>
            <a:ext cx="1149384" cy="628046"/>
          </a:xfrm>
          <a:prstGeom prst="ellipse">
            <a:avLst/>
          </a:prstGeom>
          <a:noFill/>
          <a:ln w="6350">
            <a:solidFill>
              <a:schemeClr val="bg1">
                <a:lumMod val="65000"/>
              </a:schemeClr>
            </a:solidFill>
            <a:prstDash val="sysDash"/>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 name="Text Box 11">
            <a:extLst>
              <a:ext uri="{FF2B5EF4-FFF2-40B4-BE49-F238E27FC236}">
                <a16:creationId xmlns:a16="http://schemas.microsoft.com/office/drawing/2014/main" id="{323D0EDB-3E59-4195-B13B-4B160D23365A}"/>
              </a:ext>
            </a:extLst>
          </p:cNvPr>
          <p:cNvSpPr txBox="1">
            <a:spLocks noChangeArrowheads="1"/>
          </p:cNvSpPr>
          <p:nvPr/>
        </p:nvSpPr>
        <p:spPr bwMode="auto">
          <a:xfrm>
            <a:off x="7793441" y="3586011"/>
            <a:ext cx="880349" cy="282948"/>
          </a:xfrm>
          <a:prstGeom prst="rect">
            <a:avLst/>
          </a:prstGeom>
          <a:noFill/>
          <a:ln w="6350">
            <a:noFill/>
            <a:prstDash val="sysDash"/>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Inventors</a:t>
            </a:r>
          </a:p>
        </p:txBody>
      </p:sp>
      <p:sp>
        <p:nvSpPr>
          <p:cNvPr id="50" name="AutoShape 13">
            <a:extLst>
              <a:ext uri="{FF2B5EF4-FFF2-40B4-BE49-F238E27FC236}">
                <a16:creationId xmlns:a16="http://schemas.microsoft.com/office/drawing/2014/main" id="{640CF252-0850-42E1-B5AE-C4004813B5A7}"/>
              </a:ext>
            </a:extLst>
          </p:cNvPr>
          <p:cNvSpPr>
            <a:spLocks noChangeArrowheads="1"/>
          </p:cNvSpPr>
          <p:nvPr/>
        </p:nvSpPr>
        <p:spPr bwMode="auto">
          <a:xfrm rot="3418124">
            <a:off x="6890112" y="3349091"/>
            <a:ext cx="392529" cy="826824"/>
          </a:xfrm>
          <a:prstGeom prst="curvedRightArrow">
            <a:avLst>
              <a:gd name="adj1" fmla="val 25545"/>
              <a:gd name="adj2" fmla="val 74462"/>
              <a:gd name="adj3" fmla="val 33333"/>
            </a:avLst>
          </a:prstGeom>
          <a:solidFill>
            <a:schemeClr val="bg1">
              <a:lumMod val="85000"/>
            </a:schemeClr>
          </a:solidFill>
          <a:ln w="9525">
            <a:solidFill>
              <a:schemeClr val="bg1">
                <a:lumMod val="8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 name="AutoShape 14">
            <a:extLst>
              <a:ext uri="{FF2B5EF4-FFF2-40B4-BE49-F238E27FC236}">
                <a16:creationId xmlns:a16="http://schemas.microsoft.com/office/drawing/2014/main" id="{757AF150-7104-4F01-8138-BD5F1196BAB4}"/>
              </a:ext>
            </a:extLst>
          </p:cNvPr>
          <p:cNvSpPr>
            <a:spLocks noChangeArrowheads="1"/>
          </p:cNvSpPr>
          <p:nvPr/>
        </p:nvSpPr>
        <p:spPr bwMode="auto">
          <a:xfrm rot="-6924177">
            <a:off x="7573171" y="4028417"/>
            <a:ext cx="392529" cy="826824"/>
          </a:xfrm>
          <a:prstGeom prst="curvedRightArrow">
            <a:avLst>
              <a:gd name="adj1" fmla="val 25545"/>
              <a:gd name="adj2" fmla="val 74462"/>
              <a:gd name="adj3" fmla="val 33333"/>
            </a:avLst>
          </a:prstGeom>
          <a:solidFill>
            <a:schemeClr val="bg1">
              <a:lumMod val="85000"/>
            </a:schemeClr>
          </a:solidFill>
          <a:ln w="9525">
            <a:solidFill>
              <a:schemeClr val="bg1">
                <a:lumMod val="8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2" name="Line 3">
            <a:extLst>
              <a:ext uri="{FF2B5EF4-FFF2-40B4-BE49-F238E27FC236}">
                <a16:creationId xmlns:a16="http://schemas.microsoft.com/office/drawing/2014/main" id="{F3A25924-694F-4964-B884-FC699E51D644}"/>
              </a:ext>
            </a:extLst>
          </p:cNvPr>
          <p:cNvSpPr>
            <a:spLocks noChangeShapeType="1"/>
          </p:cNvSpPr>
          <p:nvPr/>
        </p:nvSpPr>
        <p:spPr bwMode="auto">
          <a:xfrm>
            <a:off x="596590" y="1066800"/>
            <a:ext cx="8077200" cy="0"/>
          </a:xfrm>
          <a:prstGeom prst="line">
            <a:avLst/>
          </a:prstGeom>
          <a:noFill/>
          <a:ln w="12700">
            <a:solidFill>
              <a:srgbClr val="FFCD3F"/>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9959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8" name="Text Box 14"/>
          <p:cNvSpPr txBox="1">
            <a:spLocks noChangeArrowheads="1"/>
          </p:cNvSpPr>
          <p:nvPr/>
        </p:nvSpPr>
        <p:spPr bwMode="auto">
          <a:xfrm>
            <a:off x="457200" y="609600"/>
            <a:ext cx="50419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Invention</a:t>
            </a:r>
          </a:p>
        </p:txBody>
      </p:sp>
      <p:sp>
        <p:nvSpPr>
          <p:cNvPr id="185361" name="Rectangle 17"/>
          <p:cNvSpPr>
            <a:spLocks noChangeArrowheads="1"/>
          </p:cNvSpPr>
          <p:nvPr/>
        </p:nvSpPr>
        <p:spPr bwMode="auto">
          <a:xfrm>
            <a:off x="1219200" y="2524125"/>
            <a:ext cx="7162800" cy="256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200" b="0" i="1" u="none" strike="noStrike" kern="1200" cap="none" spc="0" normalizeH="0" baseline="0" noProof="0" dirty="0">
                <a:ln>
                  <a:noFill/>
                </a:ln>
                <a:solidFill>
                  <a:prstClr val="black"/>
                </a:solidFill>
                <a:effectLst/>
                <a:uLnTx/>
                <a:uFillTx/>
                <a:latin typeface="Arial" charset="0"/>
                <a:ea typeface="+mn-ea"/>
                <a:cs typeface="+mn-cs"/>
              </a:rPr>
              <a:t>-any art or process (way of doing or making things), machine, manufacture, design, or composition of matter, or any new and useful improvement thereof, or any variety of plant, which is or may be patentable under the patent laws of the United States </a:t>
            </a:r>
          </a:p>
        </p:txBody>
      </p:sp>
      <p:pic>
        <p:nvPicPr>
          <p:cNvPr id="185363" name="Picture 19" descr="Menu"/>
          <p:cNvPicPr>
            <a:picLocks noChangeAspect="1" noChangeArrowheads="1"/>
          </p:cNvPicPr>
          <p:nvPr/>
        </p:nvPicPr>
        <p:blipFill>
          <a:blip r:embed="rId2">
            <a:extLst>
              <a:ext uri="{28A0092B-C50C-407E-A947-70E740481C1C}">
                <a14:useLocalDpi xmlns:a14="http://schemas.microsoft.com/office/drawing/2010/main" val="0"/>
              </a:ext>
            </a:extLst>
          </a:blip>
          <a:srcRect t="36456" r="50595" b="12152"/>
          <a:stretch>
            <a:fillRect/>
          </a:stretch>
        </p:blipFill>
        <p:spPr bwMode="auto">
          <a:xfrm>
            <a:off x="2286000" y="1888907"/>
            <a:ext cx="4232275"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DDEB2E-01F6-49B4-A15C-47F7E883D07B}" type="slidenum">
              <a:rPr kumimoji="0" lang="en-US" altLang="en-US" sz="105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05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50431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8" name="Text Box 14"/>
          <p:cNvSpPr txBox="1">
            <a:spLocks noChangeArrowheads="1"/>
          </p:cNvSpPr>
          <p:nvPr/>
        </p:nvSpPr>
        <p:spPr bwMode="auto">
          <a:xfrm>
            <a:off x="457200" y="609600"/>
            <a:ext cx="50419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Work of Authorship</a:t>
            </a:r>
          </a:p>
        </p:txBody>
      </p:sp>
      <p:sp>
        <p:nvSpPr>
          <p:cNvPr id="185361" name="Rectangle 17"/>
          <p:cNvSpPr>
            <a:spLocks noChangeArrowheads="1"/>
          </p:cNvSpPr>
          <p:nvPr/>
        </p:nvSpPr>
        <p:spPr bwMode="auto">
          <a:xfrm>
            <a:off x="1447800" y="2743200"/>
            <a:ext cx="7162800" cy="223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200" b="0" i="1" u="none" strike="noStrike" kern="1200" cap="none" spc="0" normalizeH="0" baseline="0" noProof="0" dirty="0">
                <a:ln>
                  <a:noFill/>
                </a:ln>
                <a:solidFill>
                  <a:prstClr val="black"/>
                </a:solidFill>
                <a:effectLst/>
                <a:uLnTx/>
                <a:uFillTx/>
                <a:latin typeface="Arial" charset="0"/>
                <a:ea typeface="+mn-ea"/>
                <a:cs typeface="+mn-cs"/>
              </a:rPr>
              <a:t>-</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"original works of authorship" include literary, dramatic, musical, architectural, cartographic, choreographic, pantomimic, pictorial, graphic, sculptural, and audiovisual creations</a:t>
            </a:r>
            <a:endParaRPr kumimoji="0" lang="en-US" altLang="en-US" sz="2200" b="0" i="1"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DDEB2E-01F6-49B4-A15C-47F7E883D07B}" type="slidenum">
              <a:rPr kumimoji="0" lang="en-US" altLang="en-US" sz="105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05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E722B6D9-8B1F-4C39-AE48-8592A42C941E}"/>
              </a:ext>
            </a:extLst>
          </p:cNvPr>
          <p:cNvPicPr>
            <a:picLocks noChangeAspect="1"/>
          </p:cNvPicPr>
          <p:nvPr/>
        </p:nvPicPr>
        <p:blipFill>
          <a:blip r:embed="rId2"/>
          <a:stretch>
            <a:fillRect/>
          </a:stretch>
        </p:blipFill>
        <p:spPr>
          <a:xfrm>
            <a:off x="2209800" y="1803681"/>
            <a:ext cx="4319588" cy="644476"/>
          </a:xfrm>
          <a:prstGeom prst="rect">
            <a:avLst/>
          </a:prstGeom>
        </p:spPr>
      </p:pic>
    </p:spTree>
    <p:extLst>
      <p:ext uri="{BB962C8B-B14F-4D97-AF65-F5344CB8AC3E}">
        <p14:creationId xmlns:p14="http://schemas.microsoft.com/office/powerpoint/2010/main" val="2693012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Oval 20"/>
          <p:cNvSpPr>
            <a:spLocks noChangeArrowheads="1"/>
          </p:cNvSpPr>
          <p:nvPr/>
        </p:nvSpPr>
        <p:spPr bwMode="auto">
          <a:xfrm>
            <a:off x="3733800" y="5029201"/>
            <a:ext cx="996950" cy="990600"/>
          </a:xfrm>
          <a:prstGeom prst="ellipse">
            <a:avLst/>
          </a:prstGeom>
          <a:noFill/>
          <a:ln w="6350">
            <a:solidFill>
              <a:schemeClr val="bg1">
                <a:lumMod val="65000"/>
              </a:schemeClr>
            </a:solidFill>
            <a:prstDash val="sysDash"/>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18" name="Text Box 9"/>
          <p:cNvSpPr txBox="1">
            <a:spLocks noChangeArrowheads="1"/>
          </p:cNvSpPr>
          <p:nvPr/>
        </p:nvSpPr>
        <p:spPr bwMode="auto">
          <a:xfrm>
            <a:off x="4953000" y="2514600"/>
            <a:ext cx="1654175" cy="646113"/>
          </a:xfrm>
          <a:prstGeom prst="rect">
            <a:avLst/>
          </a:prstGeom>
          <a:noFill/>
          <a:ln w="6350">
            <a:solidFill>
              <a:schemeClr val="bg1">
                <a:lumMod val="65000"/>
              </a:schemeClr>
            </a:solidFill>
            <a:prstDash val="sysDash"/>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Technology Commercialization Committee</a:t>
            </a:r>
          </a:p>
        </p:txBody>
      </p:sp>
      <p:sp>
        <p:nvSpPr>
          <p:cNvPr id="34819" name="Text Box 14"/>
          <p:cNvSpPr txBox="1">
            <a:spLocks noChangeArrowheads="1"/>
          </p:cNvSpPr>
          <p:nvPr/>
        </p:nvSpPr>
        <p:spPr bwMode="auto">
          <a:xfrm>
            <a:off x="4953000" y="4086225"/>
            <a:ext cx="1676400" cy="463550"/>
          </a:xfrm>
          <a:prstGeom prst="rect">
            <a:avLst/>
          </a:prstGeom>
          <a:noFill/>
          <a:ln w="6350">
            <a:solidFill>
              <a:schemeClr val="bg1">
                <a:lumMod val="65000"/>
              </a:schemeClr>
            </a:solidFill>
            <a:prstDash val="sysDash"/>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Commercialization Strategy</a:t>
            </a:r>
          </a:p>
        </p:txBody>
      </p:sp>
      <p:sp>
        <p:nvSpPr>
          <p:cNvPr id="34859" name="Oval 17"/>
          <p:cNvSpPr>
            <a:spLocks noChangeArrowheads="1"/>
          </p:cNvSpPr>
          <p:nvPr/>
        </p:nvSpPr>
        <p:spPr bwMode="auto">
          <a:xfrm>
            <a:off x="6629400" y="5010150"/>
            <a:ext cx="982401" cy="1009650"/>
          </a:xfrm>
          <a:prstGeom prst="ellipse">
            <a:avLst/>
          </a:prstGeom>
          <a:noFill/>
          <a:ln w="6350">
            <a:solidFill>
              <a:schemeClr val="bg1">
                <a:lumMod val="65000"/>
              </a:schemeClr>
            </a:solidFill>
            <a:prstDash val="sysDash"/>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1" name="Text Box 19"/>
          <p:cNvSpPr txBox="1">
            <a:spLocks noChangeArrowheads="1"/>
          </p:cNvSpPr>
          <p:nvPr/>
        </p:nvSpPr>
        <p:spPr bwMode="auto">
          <a:xfrm>
            <a:off x="3598198" y="5369089"/>
            <a:ext cx="1246188" cy="338554"/>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charset="0"/>
                <a:ea typeface="+mn-ea"/>
                <a:cs typeface="+mn-cs"/>
              </a:rPr>
              <a:t>Start-Up</a:t>
            </a:r>
          </a:p>
        </p:txBody>
      </p:sp>
      <p:sp>
        <p:nvSpPr>
          <p:cNvPr id="34823" name="Line 22"/>
          <p:cNvSpPr>
            <a:spLocks noChangeShapeType="1"/>
          </p:cNvSpPr>
          <p:nvPr/>
        </p:nvSpPr>
        <p:spPr bwMode="auto">
          <a:xfrm flipH="1">
            <a:off x="3886200" y="1752600"/>
            <a:ext cx="0" cy="371475"/>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5" name="Line 26"/>
          <p:cNvSpPr>
            <a:spLocks noChangeShapeType="1"/>
          </p:cNvSpPr>
          <p:nvPr/>
        </p:nvSpPr>
        <p:spPr bwMode="auto">
          <a:xfrm>
            <a:off x="4779882" y="2237184"/>
            <a:ext cx="260350" cy="212725"/>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6" name="Line 28"/>
          <p:cNvSpPr>
            <a:spLocks noChangeShapeType="1"/>
          </p:cNvSpPr>
          <p:nvPr/>
        </p:nvSpPr>
        <p:spPr bwMode="auto">
          <a:xfrm flipH="1">
            <a:off x="4792029" y="3302629"/>
            <a:ext cx="276225" cy="217488"/>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7" name="Line 31"/>
          <p:cNvSpPr>
            <a:spLocks noChangeShapeType="1"/>
          </p:cNvSpPr>
          <p:nvPr/>
        </p:nvSpPr>
        <p:spPr bwMode="auto">
          <a:xfrm>
            <a:off x="4800600" y="3733800"/>
            <a:ext cx="233363" cy="277813"/>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8" name="Line 33"/>
          <p:cNvSpPr>
            <a:spLocks noChangeShapeType="1"/>
          </p:cNvSpPr>
          <p:nvPr/>
        </p:nvSpPr>
        <p:spPr bwMode="auto">
          <a:xfrm>
            <a:off x="6207919" y="4709160"/>
            <a:ext cx="497681" cy="417513"/>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9" name="Line 34"/>
          <p:cNvSpPr>
            <a:spLocks noChangeShapeType="1"/>
          </p:cNvSpPr>
          <p:nvPr/>
        </p:nvSpPr>
        <p:spPr bwMode="auto">
          <a:xfrm flipH="1">
            <a:off x="4800600" y="4706937"/>
            <a:ext cx="535308" cy="452438"/>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0" name="Line 35"/>
          <p:cNvSpPr>
            <a:spLocks noChangeShapeType="1"/>
          </p:cNvSpPr>
          <p:nvPr/>
        </p:nvSpPr>
        <p:spPr bwMode="auto">
          <a:xfrm flipV="1">
            <a:off x="3226794" y="5803456"/>
            <a:ext cx="415784" cy="131761"/>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1" name="Line 36"/>
          <p:cNvSpPr>
            <a:spLocks noChangeShapeType="1"/>
          </p:cNvSpPr>
          <p:nvPr/>
        </p:nvSpPr>
        <p:spPr bwMode="auto">
          <a:xfrm>
            <a:off x="3226793" y="5239708"/>
            <a:ext cx="415785" cy="131762"/>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3" name="Text Box 37"/>
          <p:cNvSpPr txBox="1">
            <a:spLocks noChangeArrowheads="1"/>
          </p:cNvSpPr>
          <p:nvPr/>
        </p:nvSpPr>
        <p:spPr bwMode="auto">
          <a:xfrm>
            <a:off x="2895600" y="2209800"/>
            <a:ext cx="1828800" cy="457200"/>
          </a:xfrm>
          <a:prstGeom prst="rect">
            <a:avLst/>
          </a:prstGeom>
          <a:solidFill>
            <a:srgbClr val="FFE59B"/>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IP Assessment/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Protection Strategy</a:t>
            </a:r>
          </a:p>
        </p:txBody>
      </p:sp>
      <p:grpSp>
        <p:nvGrpSpPr>
          <p:cNvPr id="34834" name="Group 50"/>
          <p:cNvGrpSpPr>
            <a:grpSpLocks/>
          </p:cNvGrpSpPr>
          <p:nvPr/>
        </p:nvGrpSpPr>
        <p:grpSpPr bwMode="auto">
          <a:xfrm>
            <a:off x="2971800" y="3276600"/>
            <a:ext cx="1760538" cy="581025"/>
            <a:chOff x="1392" y="1968"/>
            <a:chExt cx="1109" cy="366"/>
          </a:xfrm>
        </p:grpSpPr>
        <p:sp>
          <p:nvSpPr>
            <p:cNvPr id="34856" name="Rectangle 3"/>
            <p:cNvSpPr>
              <a:spLocks noChangeArrowheads="1"/>
            </p:cNvSpPr>
            <p:nvPr/>
          </p:nvSpPr>
          <p:spPr bwMode="auto">
            <a:xfrm>
              <a:off x="1392" y="1968"/>
              <a:ext cx="1109" cy="366"/>
            </a:xfrm>
            <a:prstGeom prst="rect">
              <a:avLst/>
            </a:prstGeom>
            <a:noFill/>
            <a:ln w="6350">
              <a:solidFill>
                <a:schemeClr val="bg1">
                  <a:lumMod val="75000"/>
                </a:schemeClr>
              </a:solidFill>
              <a:prstDash val="sysDash"/>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lumMod val="65000"/>
                  </a:prstClr>
                </a:solidFill>
                <a:effectLst/>
                <a:uLnTx/>
                <a:uFillTx/>
                <a:latin typeface="Arial" charset="0"/>
                <a:ea typeface="+mn-ea"/>
                <a:cs typeface="+mn-cs"/>
              </a:endParaRPr>
            </a:p>
          </p:txBody>
        </p:sp>
        <p:sp>
          <p:nvSpPr>
            <p:cNvPr id="34857" name="Text Box 38"/>
            <p:cNvSpPr txBox="1">
              <a:spLocks noChangeArrowheads="1"/>
            </p:cNvSpPr>
            <p:nvPr/>
          </p:nvSpPr>
          <p:spPr bwMode="auto">
            <a:xfrm>
              <a:off x="1428" y="2016"/>
              <a:ext cx="1020" cy="2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Market and Business Analysis</a:t>
              </a:r>
            </a:p>
          </p:txBody>
        </p:sp>
      </p:grpSp>
      <p:grpSp>
        <p:nvGrpSpPr>
          <p:cNvPr id="34835" name="Group 54"/>
          <p:cNvGrpSpPr>
            <a:grpSpLocks/>
          </p:cNvGrpSpPr>
          <p:nvPr/>
        </p:nvGrpSpPr>
        <p:grpSpPr bwMode="auto">
          <a:xfrm>
            <a:off x="1600200" y="5010150"/>
            <a:ext cx="1608138" cy="533400"/>
            <a:chOff x="1824" y="2688"/>
            <a:chExt cx="1109" cy="336"/>
          </a:xfrm>
        </p:grpSpPr>
        <p:sp>
          <p:nvSpPr>
            <p:cNvPr id="34854" name="Rectangle 2"/>
            <p:cNvSpPr>
              <a:spLocks noChangeArrowheads="1"/>
            </p:cNvSpPr>
            <p:nvPr/>
          </p:nvSpPr>
          <p:spPr bwMode="auto">
            <a:xfrm>
              <a:off x="1824" y="2688"/>
              <a:ext cx="1109" cy="336"/>
            </a:xfrm>
            <a:prstGeom prst="rect">
              <a:avLst/>
            </a:prstGeom>
            <a:noFill/>
            <a:ln w="6350">
              <a:solidFill>
                <a:schemeClr val="bg1">
                  <a:lumMod val="65000"/>
                </a:schemeClr>
              </a:solidFill>
              <a:prstDash val="sysDash"/>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55" name="Text Box 3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white">
                      <a:lumMod val="65000"/>
                    </a:prstClr>
                  </a:solidFill>
                  <a:effectLst/>
                  <a:uLnTx/>
                  <a:uFillTx/>
                  <a:latin typeface="Arial" charset="0"/>
                  <a:ea typeface="+mn-ea"/>
                  <a:cs typeface="+mn-cs"/>
                </a:rPr>
                <a:t>Coaching</a:t>
              </a:r>
            </a:p>
          </p:txBody>
        </p:sp>
      </p:grpSp>
      <p:sp>
        <p:nvSpPr>
          <p:cNvPr id="34836" name="Text Box 40"/>
          <p:cNvSpPr txBox="1">
            <a:spLocks noChangeArrowheads="1"/>
          </p:cNvSpPr>
          <p:nvPr/>
        </p:nvSpPr>
        <p:spPr bwMode="auto">
          <a:xfrm>
            <a:off x="447542" y="232893"/>
            <a:ext cx="6635970" cy="707886"/>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Path to Commercialization</a:t>
            </a:r>
          </a:p>
        </p:txBody>
      </p:sp>
      <p:sp>
        <p:nvSpPr>
          <p:cNvPr id="34838" name="Line 45"/>
          <p:cNvSpPr>
            <a:spLocks noChangeShapeType="1"/>
          </p:cNvSpPr>
          <p:nvPr/>
        </p:nvSpPr>
        <p:spPr bwMode="auto">
          <a:xfrm flipH="1">
            <a:off x="3886200" y="2819400"/>
            <a:ext cx="0" cy="371475"/>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34842" name="Group 57"/>
          <p:cNvGrpSpPr>
            <a:grpSpLocks/>
          </p:cNvGrpSpPr>
          <p:nvPr/>
        </p:nvGrpSpPr>
        <p:grpSpPr bwMode="auto">
          <a:xfrm>
            <a:off x="1600200" y="5638800"/>
            <a:ext cx="1600200" cy="533400"/>
            <a:chOff x="1824" y="2688"/>
            <a:chExt cx="1109" cy="336"/>
          </a:xfrm>
        </p:grpSpPr>
        <p:sp>
          <p:nvSpPr>
            <p:cNvPr id="34850" name="Rectangle 58"/>
            <p:cNvSpPr>
              <a:spLocks noChangeArrowheads="1"/>
            </p:cNvSpPr>
            <p:nvPr/>
          </p:nvSpPr>
          <p:spPr bwMode="auto">
            <a:xfrm>
              <a:off x="1824" y="2688"/>
              <a:ext cx="1109" cy="336"/>
            </a:xfrm>
            <a:prstGeom prst="rect">
              <a:avLst/>
            </a:prstGeom>
            <a:noFill/>
            <a:ln w="6350">
              <a:solidFill>
                <a:schemeClr val="bg1">
                  <a:lumMod val="65000"/>
                </a:schemeClr>
              </a:solidFill>
              <a:prstDash val="sysDash"/>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51" name="Text Box 5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Incubation</a:t>
              </a:r>
            </a:p>
          </p:txBody>
        </p:sp>
      </p:gr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DDEB2E-01F6-49B4-A15C-47F7E883D07B}" type="slidenum">
              <a:rPr kumimoji="0" lang="en-US" alt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prstClr val="white"/>
              </a:solidFill>
              <a:effectLst/>
              <a:uLnTx/>
              <a:uFillTx/>
              <a:latin typeface="Helvetica" charset="0"/>
              <a:cs typeface="Helvetica" charset="0"/>
            </a:endParaRPr>
          </a:p>
        </p:txBody>
      </p:sp>
      <p:sp>
        <p:nvSpPr>
          <p:cNvPr id="45" name="Text Box 16"/>
          <p:cNvSpPr txBox="1">
            <a:spLocks noChangeArrowheads="1"/>
          </p:cNvSpPr>
          <p:nvPr/>
        </p:nvSpPr>
        <p:spPr bwMode="auto">
          <a:xfrm>
            <a:off x="6556375" y="5280239"/>
            <a:ext cx="1063625" cy="52322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Arial" charset="0"/>
                <a:ea typeface="+mn-ea"/>
                <a:cs typeface="+mn-cs"/>
              </a:rPr>
              <a:t>External</a:t>
            </a:r>
            <a:br>
              <a:rPr kumimoji="0" lang="en-US" sz="1400" b="0" i="0" u="none" strike="noStrike" kern="1200" cap="none" spc="0" normalizeH="0" baseline="0" noProof="0" dirty="0">
                <a:ln>
                  <a:noFill/>
                </a:ln>
                <a:solidFill>
                  <a:prstClr val="white">
                    <a:lumMod val="65000"/>
                  </a:prstClr>
                </a:solidFill>
                <a:effectLst/>
                <a:uLnTx/>
                <a:uFillTx/>
                <a:latin typeface="Arial" charset="0"/>
                <a:ea typeface="+mn-ea"/>
                <a:cs typeface="+mn-cs"/>
              </a:rPr>
            </a:br>
            <a:r>
              <a:rPr kumimoji="0" lang="en-US" sz="1400" b="0" i="0" u="none" strike="noStrike" kern="1200" cap="none" spc="0" normalizeH="0" baseline="0" noProof="0" dirty="0">
                <a:ln>
                  <a:noFill/>
                </a:ln>
                <a:solidFill>
                  <a:prstClr val="white">
                    <a:lumMod val="65000"/>
                  </a:prstClr>
                </a:solidFill>
                <a:effectLst/>
                <a:uLnTx/>
                <a:uFillTx/>
                <a:latin typeface="Arial" charset="0"/>
                <a:ea typeface="+mn-ea"/>
                <a:cs typeface="+mn-cs"/>
              </a:rPr>
              <a:t>Company</a:t>
            </a:r>
          </a:p>
        </p:txBody>
      </p:sp>
      <p:sp>
        <p:nvSpPr>
          <p:cNvPr id="41" name="Oval 10">
            <a:extLst>
              <a:ext uri="{FF2B5EF4-FFF2-40B4-BE49-F238E27FC236}">
                <a16:creationId xmlns:a16="http://schemas.microsoft.com/office/drawing/2014/main" id="{082076EF-F259-4241-A536-6470E6589316}"/>
              </a:ext>
            </a:extLst>
          </p:cNvPr>
          <p:cNvSpPr>
            <a:spLocks noChangeArrowheads="1"/>
          </p:cNvSpPr>
          <p:nvPr/>
        </p:nvSpPr>
        <p:spPr bwMode="auto">
          <a:xfrm>
            <a:off x="7583381" y="1790752"/>
            <a:ext cx="1149376" cy="628046"/>
          </a:xfrm>
          <a:prstGeom prst="ellipse">
            <a:avLst/>
          </a:prstGeom>
          <a:noFill/>
          <a:ln w="6350">
            <a:solidFill>
              <a:schemeClr val="bg1">
                <a:lumMod val="65000"/>
              </a:schemeClr>
            </a:solidFill>
            <a:prstDash val="sysDash"/>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2" name="Text Box 11">
            <a:extLst>
              <a:ext uri="{FF2B5EF4-FFF2-40B4-BE49-F238E27FC236}">
                <a16:creationId xmlns:a16="http://schemas.microsoft.com/office/drawing/2014/main" id="{9A848EC8-DB31-4837-8AAA-51DC9A33E203}"/>
              </a:ext>
            </a:extLst>
          </p:cNvPr>
          <p:cNvSpPr txBox="1">
            <a:spLocks noChangeArrowheads="1"/>
          </p:cNvSpPr>
          <p:nvPr/>
        </p:nvSpPr>
        <p:spPr bwMode="auto">
          <a:xfrm>
            <a:off x="7718602" y="1947763"/>
            <a:ext cx="880343" cy="28294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Inventors</a:t>
            </a:r>
          </a:p>
        </p:txBody>
      </p:sp>
      <p:sp>
        <p:nvSpPr>
          <p:cNvPr id="43" name="AutoShape 13">
            <a:extLst>
              <a:ext uri="{FF2B5EF4-FFF2-40B4-BE49-F238E27FC236}">
                <a16:creationId xmlns:a16="http://schemas.microsoft.com/office/drawing/2014/main" id="{352C362E-1F96-417D-B9F1-45A6F5F384C2}"/>
              </a:ext>
            </a:extLst>
          </p:cNvPr>
          <p:cNvSpPr>
            <a:spLocks noChangeArrowheads="1"/>
          </p:cNvSpPr>
          <p:nvPr/>
        </p:nvSpPr>
        <p:spPr bwMode="auto">
          <a:xfrm rot="3418124">
            <a:off x="6815271" y="1710847"/>
            <a:ext cx="392529" cy="826818"/>
          </a:xfrm>
          <a:prstGeom prst="curvedRightArrow">
            <a:avLst>
              <a:gd name="adj1" fmla="val 25545"/>
              <a:gd name="adj2" fmla="val 74462"/>
              <a:gd name="adj3" fmla="val 33333"/>
            </a:avLst>
          </a:prstGeom>
          <a:solidFill>
            <a:schemeClr val="bg1">
              <a:lumMod val="85000"/>
            </a:schemeClr>
          </a:solidFill>
          <a:ln w="9525">
            <a:solidFill>
              <a:schemeClr val="bg1">
                <a:lumMod val="8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4" name="AutoShape 14">
            <a:extLst>
              <a:ext uri="{FF2B5EF4-FFF2-40B4-BE49-F238E27FC236}">
                <a16:creationId xmlns:a16="http://schemas.microsoft.com/office/drawing/2014/main" id="{63ABCFB2-C3BF-4065-A4E8-A3D8A1DA2083}"/>
              </a:ext>
            </a:extLst>
          </p:cNvPr>
          <p:cNvSpPr>
            <a:spLocks noChangeArrowheads="1"/>
          </p:cNvSpPr>
          <p:nvPr/>
        </p:nvSpPr>
        <p:spPr bwMode="auto">
          <a:xfrm rot="-6924177">
            <a:off x="7498330" y="2390173"/>
            <a:ext cx="392529" cy="826818"/>
          </a:xfrm>
          <a:prstGeom prst="curvedRightArrow">
            <a:avLst>
              <a:gd name="adj1" fmla="val 25545"/>
              <a:gd name="adj2" fmla="val 74462"/>
              <a:gd name="adj3" fmla="val 33333"/>
            </a:avLst>
          </a:prstGeom>
          <a:solidFill>
            <a:schemeClr val="bg1">
              <a:lumMod val="85000"/>
            </a:schemeClr>
          </a:solidFill>
          <a:ln w="9525">
            <a:solidFill>
              <a:schemeClr val="bg1">
                <a:lumMod val="8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8" name="Oval 10">
            <a:extLst>
              <a:ext uri="{FF2B5EF4-FFF2-40B4-BE49-F238E27FC236}">
                <a16:creationId xmlns:a16="http://schemas.microsoft.com/office/drawing/2014/main" id="{08F6F4CA-94E8-4CD5-AE8A-5CD43E10EB42}"/>
              </a:ext>
            </a:extLst>
          </p:cNvPr>
          <p:cNvSpPr>
            <a:spLocks noChangeArrowheads="1"/>
          </p:cNvSpPr>
          <p:nvPr/>
        </p:nvSpPr>
        <p:spPr bwMode="auto">
          <a:xfrm>
            <a:off x="7658219" y="3429000"/>
            <a:ext cx="1149384" cy="628046"/>
          </a:xfrm>
          <a:prstGeom prst="ellipse">
            <a:avLst/>
          </a:prstGeom>
          <a:noFill/>
          <a:ln w="6350">
            <a:solidFill>
              <a:schemeClr val="bg1">
                <a:lumMod val="65000"/>
              </a:schemeClr>
            </a:solidFill>
            <a:prstDash val="sysDash"/>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 name="Text Box 11">
            <a:extLst>
              <a:ext uri="{FF2B5EF4-FFF2-40B4-BE49-F238E27FC236}">
                <a16:creationId xmlns:a16="http://schemas.microsoft.com/office/drawing/2014/main" id="{323D0EDB-3E59-4195-B13B-4B160D23365A}"/>
              </a:ext>
            </a:extLst>
          </p:cNvPr>
          <p:cNvSpPr txBox="1">
            <a:spLocks noChangeArrowheads="1"/>
          </p:cNvSpPr>
          <p:nvPr/>
        </p:nvSpPr>
        <p:spPr bwMode="auto">
          <a:xfrm>
            <a:off x="7793441" y="3586011"/>
            <a:ext cx="880349" cy="282948"/>
          </a:xfrm>
          <a:prstGeom prst="rect">
            <a:avLst/>
          </a:prstGeom>
          <a:noFill/>
          <a:ln w="6350">
            <a:noFill/>
            <a:prstDash val="sysDash"/>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Inventors</a:t>
            </a:r>
          </a:p>
        </p:txBody>
      </p:sp>
      <p:sp>
        <p:nvSpPr>
          <p:cNvPr id="50" name="AutoShape 13">
            <a:extLst>
              <a:ext uri="{FF2B5EF4-FFF2-40B4-BE49-F238E27FC236}">
                <a16:creationId xmlns:a16="http://schemas.microsoft.com/office/drawing/2014/main" id="{640CF252-0850-42E1-B5AE-C4004813B5A7}"/>
              </a:ext>
            </a:extLst>
          </p:cNvPr>
          <p:cNvSpPr>
            <a:spLocks noChangeArrowheads="1"/>
          </p:cNvSpPr>
          <p:nvPr/>
        </p:nvSpPr>
        <p:spPr bwMode="auto">
          <a:xfrm rot="3418124">
            <a:off x="6890112" y="3349091"/>
            <a:ext cx="392529" cy="826824"/>
          </a:xfrm>
          <a:prstGeom prst="curvedRightArrow">
            <a:avLst>
              <a:gd name="adj1" fmla="val 25545"/>
              <a:gd name="adj2" fmla="val 74462"/>
              <a:gd name="adj3" fmla="val 33333"/>
            </a:avLst>
          </a:prstGeom>
          <a:solidFill>
            <a:schemeClr val="bg1">
              <a:lumMod val="85000"/>
            </a:schemeClr>
          </a:solidFill>
          <a:ln w="9525">
            <a:solidFill>
              <a:schemeClr val="bg1">
                <a:lumMod val="8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 name="AutoShape 14">
            <a:extLst>
              <a:ext uri="{FF2B5EF4-FFF2-40B4-BE49-F238E27FC236}">
                <a16:creationId xmlns:a16="http://schemas.microsoft.com/office/drawing/2014/main" id="{757AF150-7104-4F01-8138-BD5F1196BAB4}"/>
              </a:ext>
            </a:extLst>
          </p:cNvPr>
          <p:cNvSpPr>
            <a:spLocks noChangeArrowheads="1"/>
          </p:cNvSpPr>
          <p:nvPr/>
        </p:nvSpPr>
        <p:spPr bwMode="auto">
          <a:xfrm rot="-6924177">
            <a:off x="7573171" y="4028417"/>
            <a:ext cx="392529" cy="826824"/>
          </a:xfrm>
          <a:prstGeom prst="curvedRightArrow">
            <a:avLst>
              <a:gd name="adj1" fmla="val 25545"/>
              <a:gd name="adj2" fmla="val 74462"/>
              <a:gd name="adj3" fmla="val 33333"/>
            </a:avLst>
          </a:prstGeom>
          <a:solidFill>
            <a:schemeClr val="bg1">
              <a:lumMod val="85000"/>
            </a:schemeClr>
          </a:solidFill>
          <a:ln w="9525">
            <a:solidFill>
              <a:schemeClr val="bg1">
                <a:lumMod val="8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47" name="Group 47">
            <a:extLst>
              <a:ext uri="{FF2B5EF4-FFF2-40B4-BE49-F238E27FC236}">
                <a16:creationId xmlns:a16="http://schemas.microsoft.com/office/drawing/2014/main" id="{BCBB8B5D-6F6B-495B-AC52-B4DA59A56EE8}"/>
              </a:ext>
            </a:extLst>
          </p:cNvPr>
          <p:cNvGrpSpPr>
            <a:grpSpLocks/>
          </p:cNvGrpSpPr>
          <p:nvPr/>
        </p:nvGrpSpPr>
        <p:grpSpPr bwMode="auto">
          <a:xfrm>
            <a:off x="2936535" y="1281228"/>
            <a:ext cx="1760538" cy="407988"/>
            <a:chOff x="3408" y="576"/>
            <a:chExt cx="1109" cy="257"/>
          </a:xfrm>
        </p:grpSpPr>
        <p:sp>
          <p:nvSpPr>
            <p:cNvPr id="52" name="Rectangle 46">
              <a:extLst>
                <a:ext uri="{FF2B5EF4-FFF2-40B4-BE49-F238E27FC236}">
                  <a16:creationId xmlns:a16="http://schemas.microsoft.com/office/drawing/2014/main" id="{E5B26984-27A9-4BC3-9830-6761E861FE17}"/>
                </a:ext>
              </a:extLst>
            </p:cNvPr>
            <p:cNvSpPr>
              <a:spLocks noChangeArrowheads="1"/>
            </p:cNvSpPr>
            <p:nvPr/>
          </p:nvSpPr>
          <p:spPr bwMode="auto">
            <a:xfrm>
              <a:off x="3408" y="576"/>
              <a:ext cx="1109" cy="257"/>
            </a:xfrm>
            <a:prstGeom prst="rect">
              <a:avLst/>
            </a:prstGeom>
            <a:solidFill>
              <a:srgbClr val="FFE59B"/>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3" name="Text Box 7">
              <a:extLst>
                <a:ext uri="{FF2B5EF4-FFF2-40B4-BE49-F238E27FC236}">
                  <a16:creationId xmlns:a16="http://schemas.microsoft.com/office/drawing/2014/main" id="{231757D7-C255-4449-B7D7-AA5177B77184}"/>
                </a:ext>
              </a:extLst>
            </p:cNvPr>
            <p:cNvSpPr txBox="1">
              <a:spLocks noChangeArrowheads="1"/>
            </p:cNvSpPr>
            <p:nvPr/>
          </p:nvSpPr>
          <p:spPr bwMode="auto">
            <a:xfrm>
              <a:off x="3582" y="619"/>
              <a:ext cx="769" cy="17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Invention/Work</a:t>
              </a:r>
            </a:p>
          </p:txBody>
        </p:sp>
      </p:grpSp>
      <p:pic>
        <p:nvPicPr>
          <p:cNvPr id="54" name="Picture 53" descr="MCj04413970000[1]">
            <a:extLst>
              <a:ext uri="{FF2B5EF4-FFF2-40B4-BE49-F238E27FC236}">
                <a16:creationId xmlns:a16="http://schemas.microsoft.com/office/drawing/2014/main" id="{2F86521D-42BA-401D-A4BD-C1E1BA342EDE}"/>
              </a:ext>
            </a:extLst>
          </p:cNvPr>
          <p:cNvPicPr>
            <a:picLocks noChangeAspect="1" noChangeArrowheads="1"/>
          </p:cNvPicPr>
          <p:nvPr/>
        </p:nvPicPr>
        <p:blipFill>
          <a:blip r:embed="rId2"/>
          <a:srcRect l="25000" t="8333" r="19333" b="11000"/>
          <a:stretch>
            <a:fillRect/>
          </a:stretch>
        </p:blipFill>
        <p:spPr bwMode="auto">
          <a:xfrm>
            <a:off x="4412910" y="1309803"/>
            <a:ext cx="246063" cy="357188"/>
          </a:xfrm>
          <a:prstGeom prst="rect">
            <a:avLst/>
          </a:prstGeom>
          <a:noFill/>
          <a:ln w="9525">
            <a:noFill/>
            <a:miter lim="800000"/>
            <a:headEnd/>
            <a:tailEnd/>
          </a:ln>
        </p:spPr>
      </p:pic>
      <p:pic>
        <p:nvPicPr>
          <p:cNvPr id="55" name="Picture 52" descr="MCj04413970000[1]">
            <a:extLst>
              <a:ext uri="{FF2B5EF4-FFF2-40B4-BE49-F238E27FC236}">
                <a16:creationId xmlns:a16="http://schemas.microsoft.com/office/drawing/2014/main" id="{91CA5479-02DB-4442-80C4-F3427E0D7EB0}"/>
              </a:ext>
            </a:extLst>
          </p:cNvPr>
          <p:cNvPicPr>
            <a:picLocks noChangeAspect="1" noChangeArrowheads="1"/>
          </p:cNvPicPr>
          <p:nvPr/>
        </p:nvPicPr>
        <p:blipFill>
          <a:blip r:embed="rId2"/>
          <a:srcRect l="25000" t="8333" r="19333" b="11000"/>
          <a:stretch>
            <a:fillRect/>
          </a:stretch>
        </p:blipFill>
        <p:spPr bwMode="auto">
          <a:xfrm>
            <a:off x="2991303" y="1319328"/>
            <a:ext cx="246063" cy="357188"/>
          </a:xfrm>
          <a:prstGeom prst="rect">
            <a:avLst/>
          </a:prstGeom>
          <a:noFill/>
          <a:ln w="9525">
            <a:noFill/>
            <a:miter lim="800000"/>
            <a:headEnd/>
            <a:tailEnd/>
          </a:ln>
        </p:spPr>
      </p:pic>
      <p:sp>
        <p:nvSpPr>
          <p:cNvPr id="56" name="Line 3">
            <a:extLst>
              <a:ext uri="{FF2B5EF4-FFF2-40B4-BE49-F238E27FC236}">
                <a16:creationId xmlns:a16="http://schemas.microsoft.com/office/drawing/2014/main" id="{2A4AC0CF-AD2A-4936-849B-A085E533E6E8}"/>
              </a:ext>
            </a:extLst>
          </p:cNvPr>
          <p:cNvSpPr>
            <a:spLocks noChangeShapeType="1"/>
          </p:cNvSpPr>
          <p:nvPr/>
        </p:nvSpPr>
        <p:spPr bwMode="auto">
          <a:xfrm>
            <a:off x="521745" y="1028700"/>
            <a:ext cx="8077200" cy="0"/>
          </a:xfrm>
          <a:prstGeom prst="line">
            <a:avLst/>
          </a:prstGeom>
          <a:noFill/>
          <a:ln w="12700">
            <a:solidFill>
              <a:srgbClr val="FFCD3F"/>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64544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5173B-F451-41BD-A65E-3E58FA096B0D}" type="slidenum">
              <a:rPr kumimoji="0" lang="en-US" altLang="en-US" sz="1050" b="0" i="0" u="none" strike="noStrike" kern="1200" cap="none" spc="0" normalizeH="0" baseline="0" noProof="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05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26627" name="Text Box 2"/>
          <p:cNvSpPr txBox="1">
            <a:spLocks noChangeArrowheads="1"/>
          </p:cNvSpPr>
          <p:nvPr/>
        </p:nvSpPr>
        <p:spPr bwMode="auto">
          <a:xfrm>
            <a:off x="512168" y="448775"/>
            <a:ext cx="76412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Invention / Work  Assessment</a:t>
            </a:r>
          </a:p>
        </p:txBody>
      </p:sp>
      <p:sp>
        <p:nvSpPr>
          <p:cNvPr id="26629" name="Text Box 4"/>
          <p:cNvSpPr txBox="1">
            <a:spLocks noChangeArrowheads="1"/>
          </p:cNvSpPr>
          <p:nvPr/>
        </p:nvSpPr>
        <p:spPr bwMode="auto">
          <a:xfrm>
            <a:off x="252139" y="1643062"/>
            <a:ext cx="3786461" cy="39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800100" marR="0" lvl="1" indent="-342900" algn="l" defTabSz="914400" rtl="0" eaLnBrk="1" fontAlgn="auto" latinLnBrk="0" hangingPunct="1">
              <a:lnSpc>
                <a:spcPct val="100000"/>
              </a:lnSpc>
              <a:spcBef>
                <a:spcPts val="0"/>
              </a:spcBef>
              <a:spcAft>
                <a:spcPts val="0"/>
              </a:spcAft>
              <a:buClr>
                <a:srgbClr val="CC99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Regulatory requirements</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Invention reporting</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Government rights</a:t>
            </a:r>
          </a:p>
          <a:p>
            <a:pPr marL="1085850" marR="0" lvl="2" indent="-171450" algn="l" defTabSz="914400" rtl="0" eaLnBrk="1" fontAlgn="auto" latinLnBrk="0" hangingPunct="1">
              <a:lnSpc>
                <a:spcPct val="100000"/>
              </a:lnSpc>
              <a:spcBef>
                <a:spcPts val="0"/>
              </a:spcBef>
              <a:spcAft>
                <a:spcPts val="0"/>
              </a:spcAft>
              <a:buClr>
                <a:srgbClr val="CC9900"/>
              </a:buClr>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CC99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Technology/IP</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Novelty</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Breadth</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Advantage</a:t>
            </a:r>
          </a:p>
          <a:p>
            <a:pPr marL="1085850" marR="0" lvl="2" indent="-171450" algn="l" defTabSz="914400" rtl="0" eaLnBrk="1" fontAlgn="auto" latinLnBrk="0" hangingPunct="1">
              <a:lnSpc>
                <a:spcPct val="100000"/>
              </a:lnSpc>
              <a:spcBef>
                <a:spcPts val="0"/>
              </a:spcBef>
              <a:spcAft>
                <a:spcPts val="0"/>
              </a:spcAft>
              <a:buClr>
                <a:srgbClr val="CC9900"/>
              </a:buClr>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CC99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Market</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Size</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Competition</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Potential partners</a:t>
            </a:r>
          </a:p>
          <a:p>
            <a:pPr marL="914400" marR="0" lvl="2" indent="0" algn="l" defTabSz="914400" rtl="0" eaLnBrk="1" fontAlgn="auto" latinLnBrk="0" hangingPunct="1">
              <a:lnSpc>
                <a:spcPct val="100000"/>
              </a:lnSpc>
              <a:spcBef>
                <a:spcPts val="0"/>
              </a:spcBef>
              <a:spcAft>
                <a:spcPts val="0"/>
              </a:spcAft>
              <a:buClr>
                <a:srgbClr val="CC9900"/>
              </a:buClr>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Char char="•"/>
              <a:tabLst/>
              <a:defRPr/>
            </a:pPr>
            <a:endParaRPr kumimoji="0" lang="en-US" sz="2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6631" name="Text Box 42"/>
          <p:cNvSpPr txBox="1">
            <a:spLocks noChangeArrowheads="1"/>
          </p:cNvSpPr>
          <p:nvPr/>
        </p:nvSpPr>
        <p:spPr bwMode="auto">
          <a:xfrm>
            <a:off x="4191000" y="1630501"/>
            <a:ext cx="4724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auto" latinLnBrk="0" hangingPunct="1">
              <a:lnSpc>
                <a:spcPct val="100000"/>
              </a:lnSpc>
              <a:spcBef>
                <a:spcPts val="0"/>
              </a:spcBef>
              <a:spcAft>
                <a:spcPts val="0"/>
              </a:spcAft>
              <a:buClr>
                <a:srgbClr val="CC99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Research funding needs</a:t>
            </a:r>
          </a:p>
          <a:p>
            <a:pPr marL="742950" marR="0" lvl="1"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ORC: </a:t>
            </a:r>
            <a:r>
              <a:rPr kumimoji="0" lang="en-US" sz="1200" b="0" i="0" u="none" strike="noStrike" kern="1200" cap="none" spc="0" normalizeH="0" baseline="0" noProof="0" dirty="0">
                <a:ln>
                  <a:noFill/>
                </a:ln>
                <a:solidFill>
                  <a:srgbClr val="000000"/>
                </a:solidFill>
                <a:effectLst/>
                <a:uLnTx/>
                <a:uFillTx/>
                <a:latin typeface="Arial" charset="0"/>
                <a:ea typeface="+mn-ea"/>
                <a:cs typeface="+mn-cs"/>
                <a:hlinkClick r:id="rId2"/>
              </a:rPr>
              <a:t>http://www.research.ucf.edu/funding_assistance.html</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742950" marR="0" lvl="1"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auto" latinLnBrk="0" hangingPunct="1">
              <a:lnSpc>
                <a:spcPct val="100000"/>
              </a:lnSpc>
              <a:spcBef>
                <a:spcPts val="0"/>
              </a:spcBef>
              <a:spcAft>
                <a:spcPts val="0"/>
              </a:spcAft>
              <a:buClr>
                <a:srgbClr val="CC99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Invention Protection</a:t>
            </a:r>
          </a:p>
          <a:p>
            <a:pPr marL="742950" marR="0" lvl="1"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Patent</a:t>
            </a:r>
          </a:p>
          <a:p>
            <a:pPr marL="742950" marR="0" lvl="1"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Copyright</a:t>
            </a:r>
          </a:p>
          <a:p>
            <a:pPr marL="742950" marR="0" lvl="1"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Trademark</a:t>
            </a:r>
          </a:p>
          <a:p>
            <a:pPr marL="628650" marR="0" lvl="1" indent="-171450" algn="l" defTabSz="914400" rtl="0" eaLnBrk="1" fontAlgn="auto" latinLnBrk="0" hangingPunct="1">
              <a:lnSpc>
                <a:spcPct val="100000"/>
              </a:lnSpc>
              <a:spcBef>
                <a:spcPts val="0"/>
              </a:spcBef>
              <a:spcAft>
                <a:spcPts val="0"/>
              </a:spcAft>
              <a:buClr>
                <a:srgbClr val="CC9900"/>
              </a:buClr>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auto" latinLnBrk="0" hangingPunct="1">
              <a:lnSpc>
                <a:spcPct val="100000"/>
              </a:lnSpc>
              <a:spcBef>
                <a:spcPts val="0"/>
              </a:spcBef>
              <a:spcAft>
                <a:spcPts val="0"/>
              </a:spcAft>
              <a:buClr>
                <a:srgbClr val="CC99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Possible commercialization paths</a:t>
            </a:r>
          </a:p>
          <a:p>
            <a:pPr marL="742950" marR="0" lvl="1"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Faculty led start-up</a:t>
            </a:r>
          </a:p>
          <a:p>
            <a:pPr marL="742950" marR="0" lvl="1"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External company</a:t>
            </a:r>
          </a:p>
        </p:txBody>
      </p:sp>
      <p:grpSp>
        <p:nvGrpSpPr>
          <p:cNvPr id="24" name="Group 8">
            <a:extLst>
              <a:ext uri="{FF2B5EF4-FFF2-40B4-BE49-F238E27FC236}">
                <a16:creationId xmlns:a16="http://schemas.microsoft.com/office/drawing/2014/main" id="{021CBE99-FB0E-432A-A4AC-5B812F945B4B}"/>
              </a:ext>
            </a:extLst>
          </p:cNvPr>
          <p:cNvGrpSpPr>
            <a:grpSpLocks/>
          </p:cNvGrpSpPr>
          <p:nvPr/>
        </p:nvGrpSpPr>
        <p:grpSpPr bwMode="auto">
          <a:xfrm>
            <a:off x="2427146" y="5858501"/>
            <a:ext cx="1763854" cy="533400"/>
            <a:chOff x="2544" y="2304"/>
            <a:chExt cx="1157" cy="384"/>
          </a:xfrm>
        </p:grpSpPr>
        <p:sp>
          <p:nvSpPr>
            <p:cNvPr id="25" name="Rectangle 9">
              <a:extLst>
                <a:ext uri="{FF2B5EF4-FFF2-40B4-BE49-F238E27FC236}">
                  <a16:creationId xmlns:a16="http://schemas.microsoft.com/office/drawing/2014/main" id="{F2F9829D-080F-44FA-9409-D4CB4CA836C5}"/>
                </a:ext>
              </a:extLst>
            </p:cNvPr>
            <p:cNvSpPr>
              <a:spLocks noChangeArrowheads="1"/>
            </p:cNvSpPr>
            <p:nvPr/>
          </p:nvSpPr>
          <p:spPr bwMode="auto">
            <a:xfrm>
              <a:off x="2592" y="2304"/>
              <a:ext cx="1109" cy="384"/>
            </a:xfrm>
            <a:prstGeom prst="rect">
              <a:avLst/>
            </a:prstGeom>
            <a:solidFill>
              <a:srgbClr val="FFE59B"/>
            </a:solidFill>
            <a:ln w="25400">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charset="0"/>
                <a:ea typeface="+mn-ea"/>
                <a:cs typeface="+mn-cs"/>
              </a:endParaRPr>
            </a:p>
          </p:txBody>
        </p:sp>
        <p:sp>
          <p:nvSpPr>
            <p:cNvPr id="26" name="Text Box 10">
              <a:extLst>
                <a:ext uri="{FF2B5EF4-FFF2-40B4-BE49-F238E27FC236}">
                  <a16:creationId xmlns:a16="http://schemas.microsoft.com/office/drawing/2014/main" id="{DDB31D4F-2EC6-4FD5-ACEC-BD96490B8A87}"/>
                </a:ext>
              </a:extLst>
            </p:cNvPr>
            <p:cNvSpPr txBox="1">
              <a:spLocks noChangeArrowheads="1"/>
            </p:cNvSpPr>
            <p:nvPr/>
          </p:nvSpPr>
          <p:spPr bwMode="auto">
            <a:xfrm>
              <a:off x="2544" y="2352"/>
              <a:ext cx="1152" cy="28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charset="0"/>
                  <a:ea typeface="+mn-ea"/>
                  <a:cs typeface="+mn-cs"/>
                </a:rPr>
                <a:t>IP Assessment/ Protection Strategy</a:t>
              </a:r>
            </a:p>
          </p:txBody>
        </p:sp>
      </p:grpSp>
      <p:grpSp>
        <p:nvGrpSpPr>
          <p:cNvPr id="27" name="Group 11">
            <a:extLst>
              <a:ext uri="{FF2B5EF4-FFF2-40B4-BE49-F238E27FC236}">
                <a16:creationId xmlns:a16="http://schemas.microsoft.com/office/drawing/2014/main" id="{DF57A613-C551-4585-8F93-27E2EC11362E}"/>
              </a:ext>
            </a:extLst>
          </p:cNvPr>
          <p:cNvGrpSpPr>
            <a:grpSpLocks/>
          </p:cNvGrpSpPr>
          <p:nvPr/>
        </p:nvGrpSpPr>
        <p:grpSpPr bwMode="auto">
          <a:xfrm>
            <a:off x="4688348" y="5096501"/>
            <a:ext cx="1243997" cy="533400"/>
            <a:chOff x="4224" y="1824"/>
            <a:chExt cx="816" cy="384"/>
          </a:xfrm>
        </p:grpSpPr>
        <p:sp>
          <p:nvSpPr>
            <p:cNvPr id="28" name="Oval 12">
              <a:extLst>
                <a:ext uri="{FF2B5EF4-FFF2-40B4-BE49-F238E27FC236}">
                  <a16:creationId xmlns:a16="http://schemas.microsoft.com/office/drawing/2014/main" id="{69113864-FD05-4D8A-98ED-24399724B074}"/>
                </a:ext>
              </a:extLst>
            </p:cNvPr>
            <p:cNvSpPr>
              <a:spLocks noChangeArrowheads="1"/>
            </p:cNvSpPr>
            <p:nvPr/>
          </p:nvSpPr>
          <p:spPr bwMode="auto">
            <a:xfrm>
              <a:off x="4224" y="1824"/>
              <a:ext cx="816" cy="384"/>
            </a:xfrm>
            <a:prstGeom prst="ellipse">
              <a:avLst/>
            </a:prstGeom>
            <a:solidFill>
              <a:srgbClr val="FFDA71"/>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charset="0"/>
                <a:ea typeface="+mn-ea"/>
                <a:cs typeface="+mn-cs"/>
              </a:endParaRPr>
            </a:p>
          </p:txBody>
        </p:sp>
        <p:sp>
          <p:nvSpPr>
            <p:cNvPr id="29" name="Text Box 13">
              <a:extLst>
                <a:ext uri="{FF2B5EF4-FFF2-40B4-BE49-F238E27FC236}">
                  <a16:creationId xmlns:a16="http://schemas.microsoft.com/office/drawing/2014/main" id="{61D20313-F3D9-4D4A-850F-2DAAE7FC9A7A}"/>
                </a:ext>
              </a:extLst>
            </p:cNvPr>
            <p:cNvSpPr txBox="1">
              <a:spLocks noChangeArrowheads="1"/>
            </p:cNvSpPr>
            <p:nvPr/>
          </p:nvSpPr>
          <p:spPr bwMode="auto">
            <a:xfrm>
              <a:off x="4320" y="1920"/>
              <a:ext cx="625" cy="173"/>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charset="0"/>
                  <a:ea typeface="+mn-ea"/>
                  <a:cs typeface="+mn-cs"/>
                </a:rPr>
                <a:t>Inventors</a:t>
              </a:r>
            </a:p>
          </p:txBody>
        </p:sp>
      </p:grpSp>
      <p:sp>
        <p:nvSpPr>
          <p:cNvPr id="30" name="AutoShape 24">
            <a:extLst>
              <a:ext uri="{FF2B5EF4-FFF2-40B4-BE49-F238E27FC236}">
                <a16:creationId xmlns:a16="http://schemas.microsoft.com/office/drawing/2014/main" id="{E3E87F3D-A985-4DEA-8A02-C69EF6C7FA24}"/>
              </a:ext>
            </a:extLst>
          </p:cNvPr>
          <p:cNvSpPr>
            <a:spLocks noChangeArrowheads="1"/>
          </p:cNvSpPr>
          <p:nvPr/>
        </p:nvSpPr>
        <p:spPr bwMode="auto">
          <a:xfrm rot="3418124">
            <a:off x="3942746" y="4885694"/>
            <a:ext cx="333374" cy="894885"/>
          </a:xfrm>
          <a:prstGeom prst="curvedRightArrow">
            <a:avLst>
              <a:gd name="adj1" fmla="val 25545"/>
              <a:gd name="adj2" fmla="val 74462"/>
              <a:gd name="adj3" fmla="val 33333"/>
            </a:avLst>
          </a:prstGeom>
          <a:solidFill>
            <a:srgbClr val="5B9BD5"/>
          </a:solidFill>
          <a:ln w="9525">
            <a:solidFill>
              <a:sysClr val="windowText" lastClr="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charset="0"/>
              <a:ea typeface="+mn-ea"/>
              <a:cs typeface="+mn-cs"/>
            </a:endParaRPr>
          </a:p>
        </p:txBody>
      </p:sp>
      <p:sp>
        <p:nvSpPr>
          <p:cNvPr id="31" name="AutoShape 25">
            <a:extLst>
              <a:ext uri="{FF2B5EF4-FFF2-40B4-BE49-F238E27FC236}">
                <a16:creationId xmlns:a16="http://schemas.microsoft.com/office/drawing/2014/main" id="{B1375486-6699-4462-999A-4A2E899E5498}"/>
              </a:ext>
            </a:extLst>
          </p:cNvPr>
          <p:cNvSpPr>
            <a:spLocks noChangeArrowheads="1"/>
          </p:cNvSpPr>
          <p:nvPr/>
        </p:nvSpPr>
        <p:spPr bwMode="auto">
          <a:xfrm rot="-6924177">
            <a:off x="4633354" y="5572493"/>
            <a:ext cx="333375" cy="894885"/>
          </a:xfrm>
          <a:prstGeom prst="curvedRightArrow">
            <a:avLst>
              <a:gd name="adj1" fmla="val 25545"/>
              <a:gd name="adj2" fmla="val 74462"/>
              <a:gd name="adj3" fmla="val 33333"/>
            </a:avLst>
          </a:prstGeom>
          <a:solidFill>
            <a:srgbClr val="5B9BD5"/>
          </a:solidFill>
          <a:ln w="9525">
            <a:solidFill>
              <a:sysClr val="windowText" lastClr="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83989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81000" y="367716"/>
            <a:ext cx="8077200" cy="70788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Review / Protection Decision</a:t>
            </a:r>
          </a:p>
        </p:txBody>
      </p:sp>
      <p:sp>
        <p:nvSpPr>
          <p:cNvPr id="38917" name="Text Box 5"/>
          <p:cNvSpPr txBox="1">
            <a:spLocks noChangeArrowheads="1"/>
          </p:cNvSpPr>
          <p:nvPr/>
        </p:nvSpPr>
        <p:spPr bwMode="auto">
          <a:xfrm>
            <a:off x="4953000" y="3499789"/>
            <a:ext cx="1654175" cy="646113"/>
          </a:xfrm>
          <a:prstGeom prst="rect">
            <a:avLst/>
          </a:prstGeom>
          <a:noFill/>
          <a:ln w="6350">
            <a:solidFill>
              <a:srgbClr val="CC9900"/>
            </a:solidFill>
            <a:prstDash val="dash"/>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Technology Commercialization Committee</a:t>
            </a:r>
          </a:p>
        </p:txBody>
      </p:sp>
      <p:sp>
        <p:nvSpPr>
          <p:cNvPr id="38918" name="Line 6"/>
          <p:cNvSpPr>
            <a:spLocks noChangeShapeType="1"/>
          </p:cNvSpPr>
          <p:nvPr/>
        </p:nvSpPr>
        <p:spPr bwMode="auto">
          <a:xfrm flipH="1" flipV="1">
            <a:off x="4572000" y="3118789"/>
            <a:ext cx="381000" cy="30480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919" name="Line 7"/>
          <p:cNvSpPr>
            <a:spLocks noChangeShapeType="1"/>
          </p:cNvSpPr>
          <p:nvPr/>
        </p:nvSpPr>
        <p:spPr bwMode="auto">
          <a:xfrm flipH="1">
            <a:off x="3200400" y="3118789"/>
            <a:ext cx="457200" cy="1055688"/>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38920" name="Group 8"/>
          <p:cNvGrpSpPr>
            <a:grpSpLocks/>
          </p:cNvGrpSpPr>
          <p:nvPr/>
        </p:nvGrpSpPr>
        <p:grpSpPr bwMode="auto">
          <a:xfrm>
            <a:off x="2819400" y="2356789"/>
            <a:ext cx="1836738" cy="609600"/>
            <a:chOff x="2544" y="2304"/>
            <a:chExt cx="1157" cy="384"/>
          </a:xfrm>
        </p:grpSpPr>
        <p:sp>
          <p:nvSpPr>
            <p:cNvPr id="38937" name="Rectangle 9"/>
            <p:cNvSpPr>
              <a:spLocks noChangeArrowheads="1"/>
            </p:cNvSpPr>
            <p:nvPr/>
          </p:nvSpPr>
          <p:spPr bwMode="auto">
            <a:xfrm>
              <a:off x="2592" y="2304"/>
              <a:ext cx="1109" cy="384"/>
            </a:xfrm>
            <a:prstGeom prst="rect">
              <a:avLst/>
            </a:prstGeom>
            <a:solidFill>
              <a:srgbClr val="FFE59B"/>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938" name="Text Box 10"/>
            <p:cNvSpPr txBox="1">
              <a:spLocks noChangeArrowheads="1"/>
            </p:cNvSpPr>
            <p:nvPr/>
          </p:nvSpPr>
          <p:spPr bwMode="auto">
            <a:xfrm>
              <a:off x="2544" y="2352"/>
              <a:ext cx="1152" cy="2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IP Assessment/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Protection Strategy</a:t>
              </a:r>
            </a:p>
          </p:txBody>
        </p:sp>
      </p:grpSp>
      <p:grpSp>
        <p:nvGrpSpPr>
          <p:cNvPr id="38921" name="Group 11"/>
          <p:cNvGrpSpPr>
            <a:grpSpLocks/>
          </p:cNvGrpSpPr>
          <p:nvPr/>
        </p:nvGrpSpPr>
        <p:grpSpPr bwMode="auto">
          <a:xfrm>
            <a:off x="5105400" y="1594789"/>
            <a:ext cx="1295400" cy="609600"/>
            <a:chOff x="4224" y="1824"/>
            <a:chExt cx="816" cy="384"/>
          </a:xfrm>
        </p:grpSpPr>
        <p:sp>
          <p:nvSpPr>
            <p:cNvPr id="38935" name="Oval 12"/>
            <p:cNvSpPr>
              <a:spLocks noChangeArrowheads="1"/>
            </p:cNvSpPr>
            <p:nvPr/>
          </p:nvSpPr>
          <p:spPr bwMode="auto">
            <a:xfrm>
              <a:off x="4224" y="1824"/>
              <a:ext cx="816" cy="384"/>
            </a:xfrm>
            <a:prstGeom prst="ellipse">
              <a:avLst/>
            </a:prstGeom>
            <a:solidFill>
              <a:srgbClr val="FFDA71"/>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936" name="Text Box 13"/>
            <p:cNvSpPr txBox="1">
              <a:spLocks noChangeArrowheads="1"/>
            </p:cNvSpPr>
            <p:nvPr/>
          </p:nvSpPr>
          <p:spPr bwMode="auto">
            <a:xfrm>
              <a:off x="4320" y="1920"/>
              <a:ext cx="625"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Inventors</a:t>
              </a:r>
            </a:p>
          </p:txBody>
        </p:sp>
      </p:grpSp>
      <p:sp>
        <p:nvSpPr>
          <p:cNvPr id="38922" name="Text Box 14"/>
          <p:cNvSpPr txBox="1">
            <a:spLocks noChangeArrowheads="1"/>
          </p:cNvSpPr>
          <p:nvPr/>
        </p:nvSpPr>
        <p:spPr bwMode="auto">
          <a:xfrm>
            <a:off x="4448175" y="4261789"/>
            <a:ext cx="566738" cy="2746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NO</a:t>
            </a:r>
          </a:p>
        </p:txBody>
      </p:sp>
      <p:sp>
        <p:nvSpPr>
          <p:cNvPr id="38923" name="Text Box 15"/>
          <p:cNvSpPr txBox="1">
            <a:spLocks noChangeArrowheads="1"/>
          </p:cNvSpPr>
          <p:nvPr/>
        </p:nvSpPr>
        <p:spPr bwMode="auto">
          <a:xfrm>
            <a:off x="3657600" y="4721221"/>
            <a:ext cx="973138" cy="4572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Waive to Inventor</a:t>
            </a:r>
          </a:p>
        </p:txBody>
      </p:sp>
      <p:sp>
        <p:nvSpPr>
          <p:cNvPr id="38924" name="Text Box 16"/>
          <p:cNvSpPr txBox="1">
            <a:spLocks noChangeArrowheads="1"/>
          </p:cNvSpPr>
          <p:nvPr/>
        </p:nvSpPr>
        <p:spPr bwMode="auto">
          <a:xfrm>
            <a:off x="4648200" y="4812502"/>
            <a:ext cx="969963" cy="2746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Abandon</a:t>
            </a:r>
          </a:p>
        </p:txBody>
      </p:sp>
      <p:sp>
        <p:nvSpPr>
          <p:cNvPr id="38925" name="Line 17"/>
          <p:cNvSpPr>
            <a:spLocks noChangeShapeType="1"/>
          </p:cNvSpPr>
          <p:nvPr/>
        </p:nvSpPr>
        <p:spPr bwMode="auto">
          <a:xfrm>
            <a:off x="4724400" y="3042589"/>
            <a:ext cx="355600" cy="290513"/>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926" name="Text Box 18"/>
          <p:cNvSpPr txBox="1">
            <a:spLocks noChangeArrowheads="1"/>
          </p:cNvSpPr>
          <p:nvPr/>
        </p:nvSpPr>
        <p:spPr bwMode="auto">
          <a:xfrm>
            <a:off x="2819400" y="4261789"/>
            <a:ext cx="568325" cy="2746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YES</a:t>
            </a:r>
          </a:p>
        </p:txBody>
      </p:sp>
      <p:sp>
        <p:nvSpPr>
          <p:cNvPr id="38927" name="Line 19"/>
          <p:cNvSpPr>
            <a:spLocks noChangeShapeType="1"/>
          </p:cNvSpPr>
          <p:nvPr/>
        </p:nvSpPr>
        <p:spPr bwMode="auto">
          <a:xfrm>
            <a:off x="3962400" y="3118789"/>
            <a:ext cx="533400" cy="106680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928" name="Line 20"/>
          <p:cNvSpPr>
            <a:spLocks noChangeShapeType="1"/>
          </p:cNvSpPr>
          <p:nvPr/>
        </p:nvSpPr>
        <p:spPr bwMode="auto">
          <a:xfrm>
            <a:off x="4876800" y="4566589"/>
            <a:ext cx="142875" cy="144463"/>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929" name="Line 21"/>
          <p:cNvSpPr>
            <a:spLocks noChangeShapeType="1"/>
          </p:cNvSpPr>
          <p:nvPr/>
        </p:nvSpPr>
        <p:spPr bwMode="auto">
          <a:xfrm flipH="1">
            <a:off x="4419600" y="4566589"/>
            <a:ext cx="141288" cy="144463"/>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930" name="Rectangle 22"/>
          <p:cNvSpPr>
            <a:spLocks noChangeArrowheads="1"/>
          </p:cNvSpPr>
          <p:nvPr/>
        </p:nvSpPr>
        <p:spPr bwMode="auto">
          <a:xfrm>
            <a:off x="1763712" y="5481306"/>
            <a:ext cx="1760538" cy="581025"/>
          </a:xfrm>
          <a:prstGeom prst="rect">
            <a:avLst/>
          </a:prstGeom>
          <a:noFill/>
          <a:ln w="6350">
            <a:solidFill>
              <a:srgbClr val="969696"/>
            </a:solidFill>
            <a:prstDash val="sysDot"/>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931" name="Text Box 23"/>
          <p:cNvSpPr txBox="1">
            <a:spLocks noChangeArrowheads="1"/>
          </p:cNvSpPr>
          <p:nvPr/>
        </p:nvSpPr>
        <p:spPr bwMode="auto">
          <a:xfrm>
            <a:off x="1845945" y="5576556"/>
            <a:ext cx="1619250" cy="4572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808080"/>
                </a:solidFill>
                <a:effectLst/>
                <a:uLnTx/>
                <a:uFillTx/>
                <a:latin typeface="Arial" charset="0"/>
                <a:ea typeface="+mn-ea"/>
                <a:cs typeface="+mn-cs"/>
              </a:rPr>
              <a:t>Market and Business Analysis</a:t>
            </a:r>
          </a:p>
        </p:txBody>
      </p:sp>
      <p:sp>
        <p:nvSpPr>
          <p:cNvPr id="38932" name="AutoShape 24"/>
          <p:cNvSpPr>
            <a:spLocks noChangeArrowheads="1"/>
          </p:cNvSpPr>
          <p:nvPr/>
        </p:nvSpPr>
        <p:spPr bwMode="auto">
          <a:xfrm rot="3418124">
            <a:off x="4390232" y="1395557"/>
            <a:ext cx="381000" cy="931863"/>
          </a:xfrm>
          <a:prstGeom prst="curvedRightArrow">
            <a:avLst>
              <a:gd name="adj1" fmla="val 25545"/>
              <a:gd name="adj2" fmla="val 74462"/>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933" name="AutoShape 25"/>
          <p:cNvSpPr>
            <a:spLocks noChangeArrowheads="1"/>
          </p:cNvSpPr>
          <p:nvPr/>
        </p:nvSpPr>
        <p:spPr bwMode="auto">
          <a:xfrm rot="-6924177">
            <a:off x="5076032" y="2081357"/>
            <a:ext cx="381000" cy="931863"/>
          </a:xfrm>
          <a:prstGeom prst="curvedRightArrow">
            <a:avLst>
              <a:gd name="adj1" fmla="val 25545"/>
              <a:gd name="adj2" fmla="val 74462"/>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934" name="Line 26"/>
          <p:cNvSpPr>
            <a:spLocks noChangeShapeType="1"/>
          </p:cNvSpPr>
          <p:nvPr/>
        </p:nvSpPr>
        <p:spPr bwMode="auto">
          <a:xfrm flipH="1">
            <a:off x="2895600" y="4566589"/>
            <a:ext cx="141288" cy="144463"/>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DDEB2E-01F6-49B4-A15C-47F7E883D07B}" type="slidenum">
              <a:rPr kumimoji="0" lang="en-US" alt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a:ln>
                <a:noFill/>
              </a:ln>
              <a:solidFill>
                <a:prstClr val="white"/>
              </a:solidFill>
              <a:effectLst/>
              <a:uLnTx/>
              <a:uFillTx/>
              <a:latin typeface="Helvetica" charset="0"/>
              <a:cs typeface="Helvetica" charset="0"/>
            </a:endParaRPr>
          </a:p>
        </p:txBody>
      </p:sp>
      <p:sp>
        <p:nvSpPr>
          <p:cNvPr id="28" name="Text Box 15"/>
          <p:cNvSpPr txBox="1">
            <a:spLocks noChangeArrowheads="1"/>
          </p:cNvSpPr>
          <p:nvPr/>
        </p:nvSpPr>
        <p:spPr bwMode="auto">
          <a:xfrm>
            <a:off x="1953339" y="4718989"/>
            <a:ext cx="1381284"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File for protection and advertise</a:t>
            </a:r>
          </a:p>
        </p:txBody>
      </p:sp>
      <p:sp>
        <p:nvSpPr>
          <p:cNvPr id="29" name="Line 26"/>
          <p:cNvSpPr>
            <a:spLocks noChangeShapeType="1"/>
          </p:cNvSpPr>
          <p:nvPr/>
        </p:nvSpPr>
        <p:spPr bwMode="auto">
          <a:xfrm flipH="1">
            <a:off x="2743200" y="5194782"/>
            <a:ext cx="10160" cy="19791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0" name="Line 3">
            <a:extLst>
              <a:ext uri="{FF2B5EF4-FFF2-40B4-BE49-F238E27FC236}">
                <a16:creationId xmlns:a16="http://schemas.microsoft.com/office/drawing/2014/main" id="{1A5CA776-447D-4C95-A71C-3DE99D3F6558}"/>
              </a:ext>
            </a:extLst>
          </p:cNvPr>
          <p:cNvSpPr>
            <a:spLocks noChangeShapeType="1"/>
          </p:cNvSpPr>
          <p:nvPr/>
        </p:nvSpPr>
        <p:spPr bwMode="auto">
          <a:xfrm>
            <a:off x="457200" y="1143000"/>
            <a:ext cx="8077200" cy="0"/>
          </a:xfrm>
          <a:prstGeom prst="line">
            <a:avLst/>
          </a:prstGeom>
          <a:noFill/>
          <a:ln w="12700">
            <a:solidFill>
              <a:srgbClr val="FFCD3F"/>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8582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7" name="Picture 9" descr="Intellectual_property_000"/>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499242" y="1300611"/>
            <a:ext cx="3088426" cy="4414389"/>
          </a:xfrm>
          <a:prstGeom prst="rect">
            <a:avLst/>
          </a:prstGeom>
          <a:noFill/>
          <a:ln w="9525">
            <a:noFill/>
            <a:miter lim="800000"/>
            <a:headEnd/>
            <a:tailEnd/>
          </a:ln>
        </p:spPr>
      </p:pic>
      <p:sp>
        <p:nvSpPr>
          <p:cNvPr id="32771" name="TextBox 1"/>
          <p:cNvSpPr txBox="1">
            <a:spLocks noChangeArrowheads="1"/>
          </p:cNvSpPr>
          <p:nvPr/>
        </p:nvSpPr>
        <p:spPr bwMode="auto">
          <a:xfrm>
            <a:off x="990600" y="241134"/>
            <a:ext cx="7413568" cy="707886"/>
          </a:xfrm>
          <a:prstGeom prst="rect">
            <a:avLst/>
          </a:prstGeom>
          <a:noFill/>
          <a:ln w="9525">
            <a:noFill/>
            <a:miter lim="800000"/>
            <a:headEnd/>
            <a:tailEnd/>
          </a:ln>
        </p:spPr>
        <p:txBody>
          <a:bodyPr wrap="none">
            <a:spAutoFit/>
          </a:bodyPr>
          <a:lstStyle/>
          <a:p>
            <a:pPr eaLnBrk="0" hangingPunct="0"/>
            <a:r>
              <a:rPr lang="en-US" sz="4000" b="1" dirty="0">
                <a:solidFill>
                  <a:srgbClr val="000000"/>
                </a:solidFill>
                <a:latin typeface="Helvetica" panose="020B0604020202020204" pitchFamily="34" charset="0"/>
                <a:cs typeface="Helvetica" panose="020B0604020202020204" pitchFamily="34" charset="0"/>
              </a:rPr>
              <a:t>Office of Technology Transfer</a:t>
            </a:r>
          </a:p>
        </p:txBody>
      </p:sp>
      <p:sp>
        <p:nvSpPr>
          <p:cNvPr id="32773" name="Text Box 12"/>
          <p:cNvSpPr txBox="1">
            <a:spLocks noChangeArrowheads="1"/>
          </p:cNvSpPr>
          <p:nvPr/>
        </p:nvSpPr>
        <p:spPr bwMode="auto">
          <a:xfrm>
            <a:off x="1524000" y="2819400"/>
            <a:ext cx="5715000" cy="366713"/>
          </a:xfrm>
          <a:prstGeom prst="rect">
            <a:avLst/>
          </a:prstGeom>
          <a:noFill/>
          <a:ln w="9525">
            <a:noFill/>
            <a:miter lim="800000"/>
            <a:headEnd/>
            <a:tailEnd/>
          </a:ln>
        </p:spPr>
        <p:txBody>
          <a:bodyPr>
            <a:spAutoFit/>
          </a:bodyPr>
          <a:lstStyle/>
          <a:p>
            <a:pPr algn="just">
              <a:spcBef>
                <a:spcPct val="50000"/>
              </a:spcBef>
            </a:pPr>
            <a:endParaRPr lang="en-US"/>
          </a:p>
        </p:txBody>
      </p:sp>
      <p:sp>
        <p:nvSpPr>
          <p:cNvPr id="32774" name="Rectangle 6"/>
          <p:cNvSpPr>
            <a:spLocks noChangeArrowheads="1"/>
          </p:cNvSpPr>
          <p:nvPr/>
        </p:nvSpPr>
        <p:spPr bwMode="auto">
          <a:xfrm>
            <a:off x="3739884" y="1264704"/>
            <a:ext cx="4876800" cy="5242461"/>
          </a:xfrm>
          <a:prstGeom prst="rect">
            <a:avLst/>
          </a:prstGeom>
          <a:noFill/>
          <a:ln w="9525">
            <a:noFill/>
            <a:miter lim="800000"/>
            <a:headEnd/>
            <a:tailEnd/>
          </a:ln>
        </p:spPr>
        <p:txBody>
          <a:bodyPr wrap="square" anchor="ctr">
            <a:spAutoFit/>
          </a:bodyPr>
          <a:lstStyle/>
          <a:p>
            <a:pPr>
              <a:buClr>
                <a:srgbClr val="CC9900"/>
              </a:buClr>
            </a:pPr>
            <a:r>
              <a:rPr lang="en-US" dirty="0">
                <a:latin typeface="Helvetica" panose="020B0604020202020204" pitchFamily="34" charset="0"/>
                <a:cs typeface="Helvetica" panose="020B0604020202020204" pitchFamily="34" charset="0"/>
              </a:rPr>
              <a:t>We protect, market and license University’s intellectual property</a:t>
            </a:r>
          </a:p>
          <a:p>
            <a:endParaRPr lang="en-US" dirty="0">
              <a:latin typeface="Helvetica" panose="020B0604020202020204" pitchFamily="34" charset="0"/>
              <a:cs typeface="Helvetica" panose="020B0604020202020204" pitchFamily="34" charset="0"/>
            </a:endParaRPr>
          </a:p>
          <a:p>
            <a:pPr>
              <a:buClr>
                <a:srgbClr val="CC9900"/>
              </a:buClr>
            </a:pPr>
            <a:r>
              <a:rPr lang="en-US" dirty="0">
                <a:latin typeface="Helvetica" panose="020B0604020202020204" pitchFamily="34" charset="0"/>
                <a:cs typeface="Helvetica" panose="020B0604020202020204" pitchFamily="34" charset="0"/>
              </a:rPr>
              <a:t>Our services include:</a:t>
            </a:r>
          </a:p>
          <a:p>
            <a:pPr>
              <a:buClr>
                <a:srgbClr val="000000"/>
              </a:buClr>
              <a:buFont typeface="Wingdings" pitchFamily="2" charset="2"/>
              <a:buChar char="ú"/>
            </a:pPr>
            <a:endParaRPr lang="en-US" dirty="0">
              <a:latin typeface="Helvetica" panose="020B0604020202020204" pitchFamily="34" charset="0"/>
              <a:cs typeface="Helvetica" panose="020B0604020202020204" pitchFamily="34" charset="0"/>
            </a:endParaRPr>
          </a:p>
          <a:p>
            <a:pPr marL="742950" lvl="1" indent="-285750" eaLnBrk="0" hangingPunct="0">
              <a:spcAft>
                <a:spcPts val="1200"/>
              </a:spcAft>
              <a:buClr>
                <a:srgbClr val="CC9900"/>
              </a:buClr>
              <a:buSzPct val="100000"/>
              <a:buFont typeface="Arial" panose="020B0604020202020204" pitchFamily="34" charset="0"/>
              <a:buChar char="•"/>
            </a:pPr>
            <a:r>
              <a:rPr lang="en-US" dirty="0">
                <a:latin typeface="Helvetica" panose="020B0604020202020204" pitchFamily="34" charset="0"/>
                <a:cs typeface="Helvetica" panose="020B0604020202020204" pitchFamily="34" charset="0"/>
              </a:rPr>
              <a:t>Management of intellectual property</a:t>
            </a:r>
          </a:p>
          <a:p>
            <a:pPr marL="742950" lvl="1" indent="-285750" eaLnBrk="0" hangingPunct="0">
              <a:spcAft>
                <a:spcPts val="1200"/>
              </a:spcAft>
              <a:buClr>
                <a:srgbClr val="CC9900"/>
              </a:buClr>
              <a:buSzPct val="100000"/>
              <a:buFont typeface="Arial" panose="020B0604020202020204" pitchFamily="34" charset="0"/>
              <a:buChar char="•"/>
            </a:pPr>
            <a:r>
              <a:rPr lang="en-US" dirty="0">
                <a:latin typeface="Helvetica" panose="020B0604020202020204" pitchFamily="34" charset="0"/>
                <a:cs typeface="Helvetica" panose="020B0604020202020204" pitchFamily="34" charset="0"/>
              </a:rPr>
              <a:t>Strategic transfer of inventions and works to marketplace</a:t>
            </a:r>
          </a:p>
          <a:p>
            <a:pPr marL="742950" lvl="1" indent="-285750" eaLnBrk="0" hangingPunct="0">
              <a:spcAft>
                <a:spcPts val="1200"/>
              </a:spcAft>
              <a:buClr>
                <a:srgbClr val="CC9900"/>
              </a:buClr>
              <a:buSzPct val="100000"/>
              <a:buFont typeface="Arial" panose="020B0604020202020204" pitchFamily="34" charset="0"/>
              <a:buChar char="•"/>
            </a:pPr>
            <a:r>
              <a:rPr lang="en-US" dirty="0">
                <a:latin typeface="Helvetica" panose="020B0604020202020204" pitchFamily="34" charset="0"/>
                <a:cs typeface="Helvetica" panose="020B0604020202020204" pitchFamily="34" charset="0"/>
              </a:rPr>
              <a:t>Interfacing with industry, investors, and entrepreneurs  </a:t>
            </a:r>
          </a:p>
          <a:p>
            <a:pPr marL="742950" lvl="1" indent="-285750" eaLnBrk="0" hangingPunct="0">
              <a:spcAft>
                <a:spcPts val="1200"/>
              </a:spcAft>
              <a:buClr>
                <a:srgbClr val="CC9900"/>
              </a:buClr>
              <a:buSzPct val="100000"/>
              <a:buFont typeface="Arial" panose="020B0604020202020204" pitchFamily="34" charset="0"/>
              <a:buChar char="•"/>
            </a:pPr>
            <a:r>
              <a:rPr lang="en-US" dirty="0">
                <a:latin typeface="Helvetica" panose="020B0604020202020204" pitchFamily="34" charset="0"/>
                <a:cs typeface="Helvetica" panose="020B0604020202020204" pitchFamily="34" charset="0"/>
              </a:rPr>
              <a:t>Negotiation of partnership agreements</a:t>
            </a:r>
          </a:p>
          <a:p>
            <a:pPr marL="742950" lvl="1" indent="-285750" eaLnBrk="0" hangingPunct="0">
              <a:spcAft>
                <a:spcPts val="1200"/>
              </a:spcAft>
              <a:buClr>
                <a:srgbClr val="CC9900"/>
              </a:buClr>
              <a:buSzPct val="100000"/>
              <a:buFont typeface="Arial" panose="020B0604020202020204" pitchFamily="34" charset="0"/>
              <a:buChar char="•"/>
            </a:pPr>
            <a:r>
              <a:rPr lang="en-US" dirty="0">
                <a:latin typeface="Helvetica" panose="020B0604020202020204" pitchFamily="34" charset="0"/>
                <a:cs typeface="Helvetica" panose="020B0604020202020204" pitchFamily="34" charset="0"/>
              </a:rPr>
              <a:t>Education in technology commercialization and entrepreneurship</a:t>
            </a:r>
          </a:p>
          <a:p>
            <a:pPr marL="1200150" lvl="2" indent="-285750" eaLnBrk="0" hangingPunct="0">
              <a:spcAft>
                <a:spcPts val="1200"/>
              </a:spcAft>
              <a:buClr>
                <a:srgbClr val="CC9900"/>
              </a:buClr>
              <a:buSzPct val="60000"/>
              <a:buFont typeface="Courier New" panose="02070309020205020404" pitchFamily="49" charset="0"/>
              <a:buChar char="o"/>
            </a:pPr>
            <a:r>
              <a:rPr lang="en-US" sz="1400" dirty="0">
                <a:solidFill>
                  <a:srgbClr val="CC9900"/>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UCF Venture </a:t>
            </a:r>
            <a:r>
              <a:rPr lang="en-US" sz="1400" dirty="0" err="1">
                <a:solidFill>
                  <a:srgbClr val="CC9900"/>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Launch</a:t>
            </a:r>
            <a:r>
              <a:rPr lang="en-US" sz="1300" baseline="30000" dirty="0" err="1">
                <a:solidFill>
                  <a:srgbClr val="CC9900"/>
                </a:solidFill>
                <a:latin typeface="Helvetica" panose="020B0604020202020204" pitchFamily="34" charset="0"/>
                <a:cs typeface="Helvetica" panose="020B0604020202020204" pitchFamily="34" charset="0"/>
              </a:rPr>
              <a:t>TM</a:t>
            </a:r>
            <a:endParaRPr lang="en-US" sz="1000" baseline="30000" dirty="0">
              <a:solidFill>
                <a:srgbClr val="CC9900"/>
              </a:solidFill>
              <a:latin typeface="Helvetica" panose="020B0604020202020204" pitchFamily="34" charset="0"/>
              <a:cs typeface="Helvetica" panose="020B0604020202020204" pitchFamily="34" charset="0"/>
            </a:endParaRPr>
          </a:p>
          <a:p>
            <a:pPr marL="1200150" lvl="2" indent="-285750" eaLnBrk="0" hangingPunct="0">
              <a:spcAft>
                <a:spcPts val="1200"/>
              </a:spcAft>
              <a:buClr>
                <a:srgbClr val="CC9900"/>
              </a:buClr>
              <a:buSzPct val="60000"/>
              <a:buFont typeface="Courier New" panose="02070309020205020404" pitchFamily="49" charset="0"/>
              <a:buChar char="o"/>
            </a:pPr>
            <a:endParaRPr lang="en-US" sz="1300" baseline="30000" dirty="0">
              <a:solidFill>
                <a:srgbClr val="CC9900"/>
              </a:solidFill>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pPr>
              <a:defRPr/>
            </a:pPr>
            <a:fld id="{6CDDEB2E-01F6-49B4-A15C-47F7E883D07B}" type="slidenum">
              <a:rPr lang="en-US" altLang="en-US" smtClean="0"/>
              <a:pPr>
                <a:defRPr/>
              </a:pPr>
              <a:t>2</a:t>
            </a:fld>
            <a:endParaRPr lang="en-US" altLang="en-US" dirty="0"/>
          </a:p>
        </p:txBody>
      </p:sp>
      <p:sp>
        <p:nvSpPr>
          <p:cNvPr id="8" name="Line 3">
            <a:extLst>
              <a:ext uri="{FF2B5EF4-FFF2-40B4-BE49-F238E27FC236}">
                <a16:creationId xmlns:a16="http://schemas.microsoft.com/office/drawing/2014/main" id="{500B827C-BBBF-43C5-A70B-96D462240915}"/>
              </a:ext>
            </a:extLst>
          </p:cNvPr>
          <p:cNvSpPr>
            <a:spLocks noChangeShapeType="1"/>
          </p:cNvSpPr>
          <p:nvPr/>
        </p:nvSpPr>
        <p:spPr bwMode="auto">
          <a:xfrm>
            <a:off x="488849" y="1032384"/>
            <a:ext cx="8077200" cy="0"/>
          </a:xfrm>
          <a:prstGeom prst="line">
            <a:avLst/>
          </a:prstGeom>
          <a:noFill/>
          <a:ln w="12700">
            <a:solidFill>
              <a:srgbClr val="FFCD3F"/>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177301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Oval 20"/>
          <p:cNvSpPr>
            <a:spLocks noChangeArrowheads="1"/>
          </p:cNvSpPr>
          <p:nvPr/>
        </p:nvSpPr>
        <p:spPr bwMode="auto">
          <a:xfrm>
            <a:off x="3733800" y="5029201"/>
            <a:ext cx="996950" cy="990600"/>
          </a:xfrm>
          <a:prstGeom prst="ellipse">
            <a:avLst/>
          </a:prstGeom>
          <a:noFill/>
          <a:ln w="6350">
            <a:solidFill>
              <a:schemeClr val="bg1">
                <a:lumMod val="65000"/>
              </a:schemeClr>
            </a:solidFill>
            <a:prstDash val="sysDash"/>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18" name="Text Box 9"/>
          <p:cNvSpPr txBox="1">
            <a:spLocks noChangeArrowheads="1"/>
          </p:cNvSpPr>
          <p:nvPr/>
        </p:nvSpPr>
        <p:spPr bwMode="auto">
          <a:xfrm>
            <a:off x="4953000" y="2514600"/>
            <a:ext cx="1654175" cy="646113"/>
          </a:xfrm>
          <a:prstGeom prst="rect">
            <a:avLst/>
          </a:prstGeom>
          <a:noFill/>
          <a:ln w="6350">
            <a:solidFill>
              <a:schemeClr val="bg1">
                <a:lumMod val="65000"/>
              </a:schemeClr>
            </a:solidFill>
            <a:prstDash val="sysDash"/>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Technology Commercialization Committee</a:t>
            </a:r>
          </a:p>
        </p:txBody>
      </p:sp>
      <p:sp>
        <p:nvSpPr>
          <p:cNvPr id="34819" name="Text Box 14"/>
          <p:cNvSpPr txBox="1">
            <a:spLocks noChangeArrowheads="1"/>
          </p:cNvSpPr>
          <p:nvPr/>
        </p:nvSpPr>
        <p:spPr bwMode="auto">
          <a:xfrm>
            <a:off x="4953000" y="4086225"/>
            <a:ext cx="1676400" cy="463550"/>
          </a:xfrm>
          <a:prstGeom prst="rect">
            <a:avLst/>
          </a:prstGeom>
          <a:noFill/>
          <a:ln w="6350">
            <a:solidFill>
              <a:schemeClr val="bg1">
                <a:lumMod val="65000"/>
              </a:schemeClr>
            </a:solidFill>
            <a:prstDash val="sysDash"/>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Commercialization Strategy</a:t>
            </a:r>
          </a:p>
        </p:txBody>
      </p:sp>
      <p:sp>
        <p:nvSpPr>
          <p:cNvPr id="34859" name="Oval 17"/>
          <p:cNvSpPr>
            <a:spLocks noChangeArrowheads="1"/>
          </p:cNvSpPr>
          <p:nvPr/>
        </p:nvSpPr>
        <p:spPr bwMode="auto">
          <a:xfrm>
            <a:off x="6629400" y="5010150"/>
            <a:ext cx="982401" cy="1009650"/>
          </a:xfrm>
          <a:prstGeom prst="ellipse">
            <a:avLst/>
          </a:prstGeom>
          <a:noFill/>
          <a:ln w="6350">
            <a:solidFill>
              <a:schemeClr val="bg1">
                <a:lumMod val="65000"/>
              </a:schemeClr>
            </a:solidFill>
            <a:prstDash val="sysDash"/>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1" name="Text Box 19"/>
          <p:cNvSpPr txBox="1">
            <a:spLocks noChangeArrowheads="1"/>
          </p:cNvSpPr>
          <p:nvPr/>
        </p:nvSpPr>
        <p:spPr bwMode="auto">
          <a:xfrm>
            <a:off x="3598198" y="5369089"/>
            <a:ext cx="1246188" cy="338554"/>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charset="0"/>
                <a:ea typeface="+mn-ea"/>
                <a:cs typeface="+mn-cs"/>
              </a:rPr>
              <a:t>Start-Up</a:t>
            </a:r>
          </a:p>
        </p:txBody>
      </p:sp>
      <p:sp>
        <p:nvSpPr>
          <p:cNvPr id="34823" name="Line 22"/>
          <p:cNvSpPr>
            <a:spLocks noChangeShapeType="1"/>
          </p:cNvSpPr>
          <p:nvPr/>
        </p:nvSpPr>
        <p:spPr bwMode="auto">
          <a:xfrm flipH="1">
            <a:off x="3886200" y="1752600"/>
            <a:ext cx="0" cy="371475"/>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5" name="Line 26"/>
          <p:cNvSpPr>
            <a:spLocks noChangeShapeType="1"/>
          </p:cNvSpPr>
          <p:nvPr/>
        </p:nvSpPr>
        <p:spPr bwMode="auto">
          <a:xfrm>
            <a:off x="4779882" y="2237184"/>
            <a:ext cx="260350" cy="212725"/>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6" name="Line 28"/>
          <p:cNvSpPr>
            <a:spLocks noChangeShapeType="1"/>
          </p:cNvSpPr>
          <p:nvPr/>
        </p:nvSpPr>
        <p:spPr bwMode="auto">
          <a:xfrm flipH="1">
            <a:off x="4792029" y="3302629"/>
            <a:ext cx="276225" cy="217488"/>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7" name="Line 31"/>
          <p:cNvSpPr>
            <a:spLocks noChangeShapeType="1"/>
          </p:cNvSpPr>
          <p:nvPr/>
        </p:nvSpPr>
        <p:spPr bwMode="auto">
          <a:xfrm>
            <a:off x="4800600" y="3733800"/>
            <a:ext cx="233363" cy="277813"/>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8" name="Line 33"/>
          <p:cNvSpPr>
            <a:spLocks noChangeShapeType="1"/>
          </p:cNvSpPr>
          <p:nvPr/>
        </p:nvSpPr>
        <p:spPr bwMode="auto">
          <a:xfrm>
            <a:off x="6207919" y="4709160"/>
            <a:ext cx="497681" cy="417513"/>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29" name="Line 34"/>
          <p:cNvSpPr>
            <a:spLocks noChangeShapeType="1"/>
          </p:cNvSpPr>
          <p:nvPr/>
        </p:nvSpPr>
        <p:spPr bwMode="auto">
          <a:xfrm flipH="1">
            <a:off x="4800600" y="4706937"/>
            <a:ext cx="535308" cy="452438"/>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0" name="Line 35"/>
          <p:cNvSpPr>
            <a:spLocks noChangeShapeType="1"/>
          </p:cNvSpPr>
          <p:nvPr/>
        </p:nvSpPr>
        <p:spPr bwMode="auto">
          <a:xfrm flipV="1">
            <a:off x="3226794" y="5803456"/>
            <a:ext cx="415784" cy="131761"/>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1" name="Line 36"/>
          <p:cNvSpPr>
            <a:spLocks noChangeShapeType="1"/>
          </p:cNvSpPr>
          <p:nvPr/>
        </p:nvSpPr>
        <p:spPr bwMode="auto">
          <a:xfrm>
            <a:off x="3226793" y="5239708"/>
            <a:ext cx="415785" cy="131762"/>
          </a:xfrm>
          <a:prstGeom prst="line">
            <a:avLst/>
          </a:prstGeom>
          <a:noFill/>
          <a:ln w="9525">
            <a:solidFill>
              <a:schemeClr val="bg1">
                <a:lumMod val="65000"/>
              </a:schemeClr>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33" name="Text Box 37"/>
          <p:cNvSpPr txBox="1">
            <a:spLocks noChangeArrowheads="1"/>
          </p:cNvSpPr>
          <p:nvPr/>
        </p:nvSpPr>
        <p:spPr bwMode="auto">
          <a:xfrm>
            <a:off x="2937669" y="2194007"/>
            <a:ext cx="1828800" cy="457200"/>
          </a:xfrm>
          <a:prstGeom prst="rect">
            <a:avLst/>
          </a:prstGeom>
          <a:noFill/>
          <a:ln w="6350">
            <a:solidFill>
              <a:schemeClr val="bg1">
                <a:lumMod val="65000"/>
              </a:schemeClr>
            </a:solidFill>
            <a:prstDash val="sysDash"/>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IP Assessment/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Protection Strategy</a:t>
            </a:r>
          </a:p>
        </p:txBody>
      </p:sp>
      <p:grpSp>
        <p:nvGrpSpPr>
          <p:cNvPr id="34834" name="Group 50"/>
          <p:cNvGrpSpPr>
            <a:grpSpLocks/>
          </p:cNvGrpSpPr>
          <p:nvPr/>
        </p:nvGrpSpPr>
        <p:grpSpPr bwMode="auto">
          <a:xfrm>
            <a:off x="2971800" y="3276600"/>
            <a:ext cx="1760538" cy="581025"/>
            <a:chOff x="1392" y="1968"/>
            <a:chExt cx="1109" cy="366"/>
          </a:xfrm>
        </p:grpSpPr>
        <p:sp>
          <p:nvSpPr>
            <p:cNvPr id="34856" name="Rectangle 3"/>
            <p:cNvSpPr>
              <a:spLocks noChangeArrowheads="1"/>
            </p:cNvSpPr>
            <p:nvPr/>
          </p:nvSpPr>
          <p:spPr bwMode="auto">
            <a:xfrm>
              <a:off x="1392" y="1968"/>
              <a:ext cx="1109" cy="366"/>
            </a:xfrm>
            <a:prstGeom prst="rect">
              <a:avLst/>
            </a:prstGeom>
            <a:noFill/>
            <a:ln w="6350">
              <a:noFill/>
              <a:prstDash val="sysDash"/>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lumMod val="65000"/>
                  </a:prstClr>
                </a:solidFill>
                <a:effectLst/>
                <a:uLnTx/>
                <a:uFillTx/>
                <a:latin typeface="Arial" charset="0"/>
                <a:ea typeface="+mn-ea"/>
                <a:cs typeface="+mn-cs"/>
              </a:endParaRPr>
            </a:p>
          </p:txBody>
        </p:sp>
        <p:sp>
          <p:nvSpPr>
            <p:cNvPr id="34857" name="Text Box 38"/>
            <p:cNvSpPr txBox="1">
              <a:spLocks noChangeArrowheads="1"/>
            </p:cNvSpPr>
            <p:nvPr/>
          </p:nvSpPr>
          <p:spPr bwMode="auto">
            <a:xfrm>
              <a:off x="1428" y="2016"/>
              <a:ext cx="1020" cy="288"/>
            </a:xfrm>
            <a:prstGeom prst="rect">
              <a:avLst/>
            </a:prstGeom>
            <a:solidFill>
              <a:srgbClr val="FFE59B"/>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Market and Business Analysis</a:t>
              </a:r>
            </a:p>
          </p:txBody>
        </p:sp>
      </p:grpSp>
      <p:grpSp>
        <p:nvGrpSpPr>
          <p:cNvPr id="34835" name="Group 54"/>
          <p:cNvGrpSpPr>
            <a:grpSpLocks/>
          </p:cNvGrpSpPr>
          <p:nvPr/>
        </p:nvGrpSpPr>
        <p:grpSpPr bwMode="auto">
          <a:xfrm>
            <a:off x="1600200" y="5010150"/>
            <a:ext cx="1608138" cy="533400"/>
            <a:chOff x="1824" y="2688"/>
            <a:chExt cx="1109" cy="336"/>
          </a:xfrm>
        </p:grpSpPr>
        <p:sp>
          <p:nvSpPr>
            <p:cNvPr id="34854" name="Rectangle 2"/>
            <p:cNvSpPr>
              <a:spLocks noChangeArrowheads="1"/>
            </p:cNvSpPr>
            <p:nvPr/>
          </p:nvSpPr>
          <p:spPr bwMode="auto">
            <a:xfrm>
              <a:off x="1824" y="2688"/>
              <a:ext cx="1109" cy="336"/>
            </a:xfrm>
            <a:prstGeom prst="rect">
              <a:avLst/>
            </a:prstGeom>
            <a:noFill/>
            <a:ln w="6350">
              <a:solidFill>
                <a:schemeClr val="bg1">
                  <a:lumMod val="65000"/>
                </a:schemeClr>
              </a:solidFill>
              <a:prstDash val="sysDash"/>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55" name="Text Box 3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white">
                      <a:lumMod val="65000"/>
                    </a:prstClr>
                  </a:solidFill>
                  <a:effectLst/>
                  <a:uLnTx/>
                  <a:uFillTx/>
                  <a:latin typeface="Arial" charset="0"/>
                  <a:ea typeface="+mn-ea"/>
                  <a:cs typeface="+mn-cs"/>
                </a:rPr>
                <a:t>Coaching</a:t>
              </a:r>
            </a:p>
          </p:txBody>
        </p:sp>
      </p:grpSp>
      <p:sp>
        <p:nvSpPr>
          <p:cNvPr id="34836" name="Text Box 40"/>
          <p:cNvSpPr txBox="1">
            <a:spLocks noChangeArrowheads="1"/>
          </p:cNvSpPr>
          <p:nvPr/>
        </p:nvSpPr>
        <p:spPr bwMode="auto">
          <a:xfrm>
            <a:off x="450406" y="247851"/>
            <a:ext cx="6635970" cy="707886"/>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Path to Commercialization</a:t>
            </a:r>
          </a:p>
        </p:txBody>
      </p:sp>
      <p:sp>
        <p:nvSpPr>
          <p:cNvPr id="34838" name="Line 45"/>
          <p:cNvSpPr>
            <a:spLocks noChangeShapeType="1"/>
          </p:cNvSpPr>
          <p:nvPr/>
        </p:nvSpPr>
        <p:spPr bwMode="auto">
          <a:xfrm flipH="1">
            <a:off x="3886200" y="2819400"/>
            <a:ext cx="0" cy="371475"/>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34839" name="Group 47"/>
          <p:cNvGrpSpPr>
            <a:grpSpLocks/>
          </p:cNvGrpSpPr>
          <p:nvPr/>
        </p:nvGrpSpPr>
        <p:grpSpPr bwMode="auto">
          <a:xfrm>
            <a:off x="2971800" y="1295400"/>
            <a:ext cx="1760538" cy="407988"/>
            <a:chOff x="3408" y="576"/>
            <a:chExt cx="1109" cy="257"/>
          </a:xfrm>
          <a:noFill/>
        </p:grpSpPr>
        <p:sp>
          <p:nvSpPr>
            <p:cNvPr id="34852" name="Rectangle 46"/>
            <p:cNvSpPr>
              <a:spLocks noChangeArrowheads="1"/>
            </p:cNvSpPr>
            <p:nvPr/>
          </p:nvSpPr>
          <p:spPr bwMode="auto">
            <a:xfrm>
              <a:off x="3408" y="576"/>
              <a:ext cx="1109" cy="257"/>
            </a:xfrm>
            <a:prstGeom prst="rect">
              <a:avLst/>
            </a:prstGeom>
            <a:grpFill/>
            <a:ln w="6350">
              <a:solidFill>
                <a:schemeClr val="bg1">
                  <a:lumMod val="65000"/>
                </a:schemeClr>
              </a:solidFill>
              <a:prstDash val="sysDash"/>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53" name="Text Box 7"/>
            <p:cNvSpPr txBox="1">
              <a:spLocks noChangeArrowheads="1"/>
            </p:cNvSpPr>
            <p:nvPr/>
          </p:nvSpPr>
          <p:spPr bwMode="auto">
            <a:xfrm>
              <a:off x="3582" y="619"/>
              <a:ext cx="769" cy="174"/>
            </a:xfrm>
            <a:prstGeom prst="rect">
              <a:avLst/>
            </a:prstGeom>
            <a:grp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Invention/Work</a:t>
              </a:r>
            </a:p>
          </p:txBody>
        </p:sp>
      </p:grpSp>
      <p:grpSp>
        <p:nvGrpSpPr>
          <p:cNvPr id="34842" name="Group 57"/>
          <p:cNvGrpSpPr>
            <a:grpSpLocks/>
          </p:cNvGrpSpPr>
          <p:nvPr/>
        </p:nvGrpSpPr>
        <p:grpSpPr bwMode="auto">
          <a:xfrm>
            <a:off x="1600200" y="5638800"/>
            <a:ext cx="1600200" cy="533400"/>
            <a:chOff x="1824" y="2688"/>
            <a:chExt cx="1109" cy="336"/>
          </a:xfrm>
        </p:grpSpPr>
        <p:sp>
          <p:nvSpPr>
            <p:cNvPr id="34850" name="Rectangle 58"/>
            <p:cNvSpPr>
              <a:spLocks noChangeArrowheads="1"/>
            </p:cNvSpPr>
            <p:nvPr/>
          </p:nvSpPr>
          <p:spPr bwMode="auto">
            <a:xfrm>
              <a:off x="1824" y="2688"/>
              <a:ext cx="1109" cy="336"/>
            </a:xfrm>
            <a:prstGeom prst="rect">
              <a:avLst/>
            </a:prstGeom>
            <a:noFill/>
            <a:ln w="6350">
              <a:solidFill>
                <a:schemeClr val="bg1">
                  <a:lumMod val="65000"/>
                </a:schemeClr>
              </a:solidFill>
              <a:prstDash val="sysDash"/>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51" name="Text Box 5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charset="0"/>
                  <a:ea typeface="+mn-ea"/>
                  <a:cs typeface="+mn-cs"/>
                </a:rPr>
                <a:t>Incubation</a:t>
              </a:r>
            </a:p>
          </p:txBody>
        </p:sp>
      </p:gr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DDEB2E-01F6-49B4-A15C-47F7E883D07B}" type="slidenum">
              <a:rPr kumimoji="0" lang="en-US" alt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a:ln>
                <a:noFill/>
              </a:ln>
              <a:solidFill>
                <a:prstClr val="white"/>
              </a:solidFill>
              <a:effectLst/>
              <a:uLnTx/>
              <a:uFillTx/>
              <a:latin typeface="Helvetica" charset="0"/>
              <a:cs typeface="Helvetica" charset="0"/>
            </a:endParaRPr>
          </a:p>
        </p:txBody>
      </p:sp>
      <p:sp>
        <p:nvSpPr>
          <p:cNvPr id="45" name="Text Box 16"/>
          <p:cNvSpPr txBox="1">
            <a:spLocks noChangeArrowheads="1"/>
          </p:cNvSpPr>
          <p:nvPr/>
        </p:nvSpPr>
        <p:spPr bwMode="auto">
          <a:xfrm>
            <a:off x="6556375" y="5280239"/>
            <a:ext cx="1063625" cy="52322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Arial" charset="0"/>
                <a:ea typeface="+mn-ea"/>
                <a:cs typeface="+mn-cs"/>
              </a:rPr>
              <a:t>External</a:t>
            </a:r>
            <a:br>
              <a:rPr kumimoji="0" lang="en-US" sz="1400" b="0" i="0" u="none" strike="noStrike" kern="1200" cap="none" spc="0" normalizeH="0" baseline="0" noProof="0" dirty="0">
                <a:ln>
                  <a:noFill/>
                </a:ln>
                <a:solidFill>
                  <a:prstClr val="white">
                    <a:lumMod val="65000"/>
                  </a:prstClr>
                </a:solidFill>
                <a:effectLst/>
                <a:uLnTx/>
                <a:uFillTx/>
                <a:latin typeface="Arial" charset="0"/>
                <a:ea typeface="+mn-ea"/>
                <a:cs typeface="+mn-cs"/>
              </a:rPr>
            </a:br>
            <a:r>
              <a:rPr kumimoji="0" lang="en-US" sz="1400" b="0" i="0" u="none" strike="noStrike" kern="1200" cap="none" spc="0" normalizeH="0" baseline="0" noProof="0" dirty="0">
                <a:ln>
                  <a:noFill/>
                </a:ln>
                <a:solidFill>
                  <a:prstClr val="white">
                    <a:lumMod val="65000"/>
                  </a:prstClr>
                </a:solidFill>
                <a:effectLst/>
                <a:uLnTx/>
                <a:uFillTx/>
                <a:latin typeface="Arial" charset="0"/>
                <a:ea typeface="+mn-ea"/>
                <a:cs typeface="+mn-cs"/>
              </a:rPr>
              <a:t>Company</a:t>
            </a:r>
          </a:p>
        </p:txBody>
      </p:sp>
      <p:sp>
        <p:nvSpPr>
          <p:cNvPr id="41" name="Oval 10">
            <a:extLst>
              <a:ext uri="{FF2B5EF4-FFF2-40B4-BE49-F238E27FC236}">
                <a16:creationId xmlns:a16="http://schemas.microsoft.com/office/drawing/2014/main" id="{082076EF-F259-4241-A536-6470E6589316}"/>
              </a:ext>
            </a:extLst>
          </p:cNvPr>
          <p:cNvSpPr>
            <a:spLocks noChangeArrowheads="1"/>
          </p:cNvSpPr>
          <p:nvPr/>
        </p:nvSpPr>
        <p:spPr bwMode="auto">
          <a:xfrm>
            <a:off x="7583381" y="1790752"/>
            <a:ext cx="1149376" cy="628046"/>
          </a:xfrm>
          <a:prstGeom prst="ellipse">
            <a:avLst/>
          </a:prstGeom>
          <a:noFill/>
          <a:ln w="6350">
            <a:solidFill>
              <a:schemeClr val="bg1">
                <a:lumMod val="65000"/>
              </a:schemeClr>
            </a:solidFill>
            <a:prstDash val="sysDash"/>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2" name="Text Box 11">
            <a:extLst>
              <a:ext uri="{FF2B5EF4-FFF2-40B4-BE49-F238E27FC236}">
                <a16:creationId xmlns:a16="http://schemas.microsoft.com/office/drawing/2014/main" id="{9A848EC8-DB31-4837-8AAA-51DC9A33E203}"/>
              </a:ext>
            </a:extLst>
          </p:cNvPr>
          <p:cNvSpPr txBox="1">
            <a:spLocks noChangeArrowheads="1"/>
          </p:cNvSpPr>
          <p:nvPr/>
        </p:nvSpPr>
        <p:spPr bwMode="auto">
          <a:xfrm>
            <a:off x="7718602" y="1947763"/>
            <a:ext cx="880343" cy="28294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Inventors</a:t>
            </a:r>
          </a:p>
        </p:txBody>
      </p:sp>
      <p:sp>
        <p:nvSpPr>
          <p:cNvPr id="43" name="AutoShape 13">
            <a:extLst>
              <a:ext uri="{FF2B5EF4-FFF2-40B4-BE49-F238E27FC236}">
                <a16:creationId xmlns:a16="http://schemas.microsoft.com/office/drawing/2014/main" id="{352C362E-1F96-417D-B9F1-45A6F5F384C2}"/>
              </a:ext>
            </a:extLst>
          </p:cNvPr>
          <p:cNvSpPr>
            <a:spLocks noChangeArrowheads="1"/>
          </p:cNvSpPr>
          <p:nvPr/>
        </p:nvSpPr>
        <p:spPr bwMode="auto">
          <a:xfrm rot="3418124">
            <a:off x="6815271" y="1710847"/>
            <a:ext cx="392529" cy="826818"/>
          </a:xfrm>
          <a:prstGeom prst="curvedRightArrow">
            <a:avLst>
              <a:gd name="adj1" fmla="val 25545"/>
              <a:gd name="adj2" fmla="val 74462"/>
              <a:gd name="adj3" fmla="val 33333"/>
            </a:avLst>
          </a:prstGeom>
          <a:solidFill>
            <a:schemeClr val="bg1">
              <a:lumMod val="85000"/>
            </a:schemeClr>
          </a:solidFill>
          <a:ln w="9525">
            <a:solidFill>
              <a:schemeClr val="bg1">
                <a:lumMod val="8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4" name="AutoShape 14">
            <a:extLst>
              <a:ext uri="{FF2B5EF4-FFF2-40B4-BE49-F238E27FC236}">
                <a16:creationId xmlns:a16="http://schemas.microsoft.com/office/drawing/2014/main" id="{63ABCFB2-C3BF-4065-A4E8-A3D8A1DA2083}"/>
              </a:ext>
            </a:extLst>
          </p:cNvPr>
          <p:cNvSpPr>
            <a:spLocks noChangeArrowheads="1"/>
          </p:cNvSpPr>
          <p:nvPr/>
        </p:nvSpPr>
        <p:spPr bwMode="auto">
          <a:xfrm rot="-6924177">
            <a:off x="7498330" y="2390173"/>
            <a:ext cx="392529" cy="826818"/>
          </a:xfrm>
          <a:prstGeom prst="curvedRightArrow">
            <a:avLst>
              <a:gd name="adj1" fmla="val 25545"/>
              <a:gd name="adj2" fmla="val 74462"/>
              <a:gd name="adj3" fmla="val 33333"/>
            </a:avLst>
          </a:prstGeom>
          <a:solidFill>
            <a:schemeClr val="bg1">
              <a:lumMod val="85000"/>
            </a:schemeClr>
          </a:solidFill>
          <a:ln w="9525">
            <a:solidFill>
              <a:schemeClr val="bg1">
                <a:lumMod val="8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8" name="Oval 10">
            <a:extLst>
              <a:ext uri="{FF2B5EF4-FFF2-40B4-BE49-F238E27FC236}">
                <a16:creationId xmlns:a16="http://schemas.microsoft.com/office/drawing/2014/main" id="{08F6F4CA-94E8-4CD5-AE8A-5CD43E10EB42}"/>
              </a:ext>
            </a:extLst>
          </p:cNvPr>
          <p:cNvSpPr>
            <a:spLocks noChangeArrowheads="1"/>
          </p:cNvSpPr>
          <p:nvPr/>
        </p:nvSpPr>
        <p:spPr bwMode="auto">
          <a:xfrm>
            <a:off x="7658219" y="3429000"/>
            <a:ext cx="1149384" cy="628046"/>
          </a:xfrm>
          <a:prstGeom prst="ellipse">
            <a:avLst/>
          </a:prstGeom>
          <a:noFill/>
          <a:ln w="6350">
            <a:solidFill>
              <a:schemeClr val="bg1">
                <a:lumMod val="65000"/>
              </a:schemeClr>
            </a:solidFill>
            <a:prstDash val="sysDash"/>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 name="Text Box 11">
            <a:extLst>
              <a:ext uri="{FF2B5EF4-FFF2-40B4-BE49-F238E27FC236}">
                <a16:creationId xmlns:a16="http://schemas.microsoft.com/office/drawing/2014/main" id="{323D0EDB-3E59-4195-B13B-4B160D23365A}"/>
              </a:ext>
            </a:extLst>
          </p:cNvPr>
          <p:cNvSpPr txBox="1">
            <a:spLocks noChangeArrowheads="1"/>
          </p:cNvSpPr>
          <p:nvPr/>
        </p:nvSpPr>
        <p:spPr bwMode="auto">
          <a:xfrm>
            <a:off x="7793441" y="3586011"/>
            <a:ext cx="880349" cy="282948"/>
          </a:xfrm>
          <a:prstGeom prst="rect">
            <a:avLst/>
          </a:prstGeom>
          <a:noFill/>
          <a:ln w="6350">
            <a:noFill/>
            <a:prstDash val="sysDash"/>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Inventors</a:t>
            </a:r>
          </a:p>
        </p:txBody>
      </p:sp>
      <p:sp>
        <p:nvSpPr>
          <p:cNvPr id="50" name="AutoShape 13">
            <a:extLst>
              <a:ext uri="{FF2B5EF4-FFF2-40B4-BE49-F238E27FC236}">
                <a16:creationId xmlns:a16="http://schemas.microsoft.com/office/drawing/2014/main" id="{640CF252-0850-42E1-B5AE-C4004813B5A7}"/>
              </a:ext>
            </a:extLst>
          </p:cNvPr>
          <p:cNvSpPr>
            <a:spLocks noChangeArrowheads="1"/>
          </p:cNvSpPr>
          <p:nvPr/>
        </p:nvSpPr>
        <p:spPr bwMode="auto">
          <a:xfrm rot="3418124">
            <a:off x="6890112" y="3349091"/>
            <a:ext cx="392529" cy="826824"/>
          </a:xfrm>
          <a:prstGeom prst="curvedRightArrow">
            <a:avLst>
              <a:gd name="adj1" fmla="val 25545"/>
              <a:gd name="adj2" fmla="val 74462"/>
              <a:gd name="adj3" fmla="val 33333"/>
            </a:avLst>
          </a:prstGeom>
          <a:solidFill>
            <a:schemeClr val="bg1">
              <a:lumMod val="85000"/>
            </a:schemeClr>
          </a:solidFill>
          <a:ln w="9525">
            <a:solidFill>
              <a:schemeClr val="bg1">
                <a:lumMod val="8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 name="AutoShape 14">
            <a:extLst>
              <a:ext uri="{FF2B5EF4-FFF2-40B4-BE49-F238E27FC236}">
                <a16:creationId xmlns:a16="http://schemas.microsoft.com/office/drawing/2014/main" id="{757AF150-7104-4F01-8138-BD5F1196BAB4}"/>
              </a:ext>
            </a:extLst>
          </p:cNvPr>
          <p:cNvSpPr>
            <a:spLocks noChangeArrowheads="1"/>
          </p:cNvSpPr>
          <p:nvPr/>
        </p:nvSpPr>
        <p:spPr bwMode="auto">
          <a:xfrm rot="-6924177">
            <a:off x="7573171" y="4028417"/>
            <a:ext cx="392529" cy="826824"/>
          </a:xfrm>
          <a:prstGeom prst="curvedRightArrow">
            <a:avLst>
              <a:gd name="adj1" fmla="val 25545"/>
              <a:gd name="adj2" fmla="val 74462"/>
              <a:gd name="adj3" fmla="val 33333"/>
            </a:avLst>
          </a:prstGeom>
          <a:solidFill>
            <a:schemeClr val="bg1">
              <a:lumMod val="85000"/>
            </a:schemeClr>
          </a:solidFill>
          <a:ln w="9525">
            <a:solidFill>
              <a:schemeClr val="bg1">
                <a:lumMod val="8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7" name="Line 3">
            <a:extLst>
              <a:ext uri="{FF2B5EF4-FFF2-40B4-BE49-F238E27FC236}">
                <a16:creationId xmlns:a16="http://schemas.microsoft.com/office/drawing/2014/main" id="{E93C9A73-2792-46AB-81A9-C39082072905}"/>
              </a:ext>
            </a:extLst>
          </p:cNvPr>
          <p:cNvSpPr>
            <a:spLocks noChangeShapeType="1"/>
          </p:cNvSpPr>
          <p:nvPr/>
        </p:nvSpPr>
        <p:spPr bwMode="auto">
          <a:xfrm>
            <a:off x="628650" y="1066800"/>
            <a:ext cx="8077200" cy="0"/>
          </a:xfrm>
          <a:prstGeom prst="line">
            <a:avLst/>
          </a:prstGeom>
          <a:noFill/>
          <a:ln w="12700">
            <a:solidFill>
              <a:srgbClr val="FFCD3F"/>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954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48E345-4E9C-48A5-AA41-411101465DB2}" type="slidenum">
              <a:rPr kumimoji="0" lang="en-US" altLang="en-US" sz="1300" b="0" i="0" u="none" strike="noStrike" kern="1200" cap="none" spc="0" normalizeH="0" baseline="0" noProof="0">
                <a:ln>
                  <a:noFill/>
                </a:ln>
                <a:solidFill>
                  <a:prstClr val="white"/>
                </a:solidFill>
                <a:effectLst/>
                <a:uLnTx/>
                <a:uFillTx/>
                <a:latin typeface="Helvetica" charset="0"/>
                <a:cs typeface="Helvetica"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300" b="0" i="0" u="none" strike="noStrike" kern="1200" cap="none" spc="0" normalizeH="0" baseline="0" noProof="0">
              <a:ln>
                <a:noFill/>
              </a:ln>
              <a:solidFill>
                <a:prstClr val="white"/>
              </a:solidFill>
              <a:effectLst/>
              <a:uLnTx/>
              <a:uFillTx/>
              <a:latin typeface="Helvetica" charset="0"/>
              <a:cs typeface="Helvetica" charset="0"/>
            </a:endParaRPr>
          </a:p>
        </p:txBody>
      </p:sp>
      <p:sp>
        <p:nvSpPr>
          <p:cNvPr id="27651" name="Text Box 2"/>
          <p:cNvSpPr txBox="1">
            <a:spLocks noChangeArrowheads="1"/>
          </p:cNvSpPr>
          <p:nvPr/>
        </p:nvSpPr>
        <p:spPr bwMode="auto">
          <a:xfrm>
            <a:off x="406625" y="483751"/>
            <a:ext cx="861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Market and Business Analysis</a:t>
            </a:r>
          </a:p>
        </p:txBody>
      </p:sp>
      <p:sp>
        <p:nvSpPr>
          <p:cNvPr id="27653" name="Text Box 4"/>
          <p:cNvSpPr txBox="1">
            <a:spLocks noChangeArrowheads="1"/>
          </p:cNvSpPr>
          <p:nvPr/>
        </p:nvSpPr>
        <p:spPr bwMode="auto">
          <a:xfrm>
            <a:off x="533400" y="1560016"/>
            <a:ext cx="37338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1" indent="0" algn="l" defTabSz="914400" rtl="0" eaLnBrk="1" fontAlgn="auto" latinLnBrk="0" hangingPunct="1">
              <a:lnSpc>
                <a:spcPct val="100000"/>
              </a:lnSpc>
              <a:spcBef>
                <a:spcPts val="0"/>
              </a:spcBef>
              <a:spcAft>
                <a:spcPts val="0"/>
              </a:spcAft>
              <a:buClr>
                <a:srgbClr val="CC99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Market</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Opportunity</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Size</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Impact</a:t>
            </a:r>
          </a:p>
          <a:p>
            <a:pPr marL="914400" marR="0" lvl="2" indent="0" algn="l" defTabSz="914400" rtl="0" eaLnBrk="1" fontAlgn="auto" latinLnBrk="0" hangingPunct="1">
              <a:lnSpc>
                <a:spcPct val="100000"/>
              </a:lnSpc>
              <a:spcBef>
                <a:spcPts val="0"/>
              </a:spcBef>
              <a:spcAft>
                <a:spcPts val="0"/>
              </a:spcAft>
              <a:buClr>
                <a:srgbClr val="CC9900"/>
              </a:buClr>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1" fontAlgn="auto" latinLnBrk="0" hangingPunct="1">
              <a:lnSpc>
                <a:spcPct val="100000"/>
              </a:lnSpc>
              <a:spcBef>
                <a:spcPts val="0"/>
              </a:spcBef>
              <a:spcAft>
                <a:spcPts val="0"/>
              </a:spcAft>
              <a:buClr>
                <a:srgbClr val="CC99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Competitive landscape</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Technology</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Applications</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Partnership options</a:t>
            </a:r>
          </a:p>
          <a:p>
            <a:pPr marL="914400" marR="0" lvl="2" indent="0" algn="l" defTabSz="914400" rtl="0" eaLnBrk="1" fontAlgn="auto" latinLnBrk="0" hangingPunct="1">
              <a:lnSpc>
                <a:spcPct val="100000"/>
              </a:lnSpc>
              <a:spcBef>
                <a:spcPts val="0"/>
              </a:spcBef>
              <a:spcAft>
                <a:spcPts val="0"/>
              </a:spcAft>
              <a:buClr>
                <a:srgbClr val="CC9900"/>
              </a:buClr>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1" fontAlgn="auto" latinLnBrk="0" hangingPunct="1">
              <a:lnSpc>
                <a:spcPct val="100000"/>
              </a:lnSpc>
              <a:spcBef>
                <a:spcPts val="0"/>
              </a:spcBef>
              <a:spcAft>
                <a:spcPts val="0"/>
              </a:spcAft>
              <a:buClr>
                <a:srgbClr val="CC99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Industry</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Barriers to entry</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Regulatory implications</a:t>
            </a: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Char char="•"/>
              <a:tabLst/>
              <a:defRPr/>
            </a:pPr>
            <a:endParaRPr kumimoji="0" lang="en-US" sz="2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655" name="Text Box 15"/>
          <p:cNvSpPr txBox="1">
            <a:spLocks noChangeArrowheads="1"/>
          </p:cNvSpPr>
          <p:nvPr/>
        </p:nvSpPr>
        <p:spPr bwMode="auto">
          <a:xfrm>
            <a:off x="4343400" y="1347991"/>
            <a:ext cx="46482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914400" marR="0" lvl="2" indent="0" algn="l" defTabSz="914400" rtl="0" eaLnBrk="1" fontAlgn="auto" latinLnBrk="0" hangingPunct="1">
              <a:lnSpc>
                <a:spcPct val="100000"/>
              </a:lnSpc>
              <a:spcBef>
                <a:spcPts val="0"/>
              </a:spcBef>
              <a:spcAft>
                <a:spcPts val="0"/>
              </a:spcAft>
              <a:buClr>
                <a:srgbClr val="CC9900"/>
              </a:buClr>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1" fontAlgn="auto" latinLnBrk="0" hangingPunct="1">
              <a:lnSpc>
                <a:spcPct val="100000"/>
              </a:lnSpc>
              <a:spcBef>
                <a:spcPts val="0"/>
              </a:spcBef>
              <a:spcAft>
                <a:spcPts val="0"/>
              </a:spcAft>
              <a:buClr>
                <a:srgbClr val="CC99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Technology development</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Stage</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Prototyping</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Inventor commitment</a:t>
            </a:r>
          </a:p>
          <a:p>
            <a:pPr marL="914400" marR="0" lvl="2" indent="0" algn="l" defTabSz="914400" rtl="0" eaLnBrk="1" fontAlgn="auto" latinLnBrk="0" hangingPunct="1">
              <a:lnSpc>
                <a:spcPct val="100000"/>
              </a:lnSpc>
              <a:spcBef>
                <a:spcPts val="0"/>
              </a:spcBef>
              <a:spcAft>
                <a:spcPts val="0"/>
              </a:spcAft>
              <a:buClr>
                <a:srgbClr val="CC9900"/>
              </a:buClr>
              <a:buSzTx/>
              <a:buFont typeface="Wingdings" pitchFamily="2" charset="2"/>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1" fontAlgn="auto" latinLnBrk="0" hangingPunct="1">
              <a:lnSpc>
                <a:spcPct val="100000"/>
              </a:lnSpc>
              <a:spcBef>
                <a:spcPts val="0"/>
              </a:spcBef>
              <a:spcAft>
                <a:spcPts val="0"/>
              </a:spcAft>
              <a:buClr>
                <a:srgbClr val="CC99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Funding needs</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Grants (SBIR/STTR)</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Matching funds</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Investors</a:t>
            </a:r>
          </a:p>
          <a:p>
            <a:pPr marL="914400" marR="0" lvl="2" indent="0" algn="l" defTabSz="914400" rtl="0" eaLnBrk="1" fontAlgn="auto" latinLnBrk="0" hangingPunct="1">
              <a:lnSpc>
                <a:spcPct val="100000"/>
              </a:lnSpc>
              <a:spcBef>
                <a:spcPts val="0"/>
              </a:spcBef>
              <a:spcAft>
                <a:spcPts val="0"/>
              </a:spcAft>
              <a:buClr>
                <a:srgbClr val="CC9900"/>
              </a:buClr>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1" fontAlgn="auto" latinLnBrk="0" hangingPunct="1">
              <a:lnSpc>
                <a:spcPct val="100000"/>
              </a:lnSpc>
              <a:spcBef>
                <a:spcPts val="0"/>
              </a:spcBef>
              <a:spcAft>
                <a:spcPts val="0"/>
              </a:spcAft>
              <a:buClr>
                <a:srgbClr val="CC99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Business Opportunity (I-Corps)</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Business model development</a:t>
            </a:r>
          </a:p>
          <a:p>
            <a:pPr marL="1200150" marR="0" lvl="2" indent="-285750" algn="l" defTabSz="914400" rtl="0" eaLnBrk="1" fontAlgn="auto" latinLnBrk="0" hangingPunct="1">
              <a:lnSpc>
                <a:spcPct val="100000"/>
              </a:lnSpc>
              <a:spcBef>
                <a:spcPts val="0"/>
              </a:spcBef>
              <a:spcAft>
                <a:spcPts val="0"/>
              </a:spcAft>
              <a:buClr>
                <a:srgbClr val="CC9900"/>
              </a:buClr>
              <a:buSzPct val="60000"/>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Customer validation</a:t>
            </a:r>
          </a:p>
          <a:p>
            <a:pPr marL="1657350" marR="0" lvl="3" indent="-285750" algn="l" defTabSz="914400" rtl="0" eaLnBrk="1" fontAlgn="auto" latinLnBrk="0" hangingPunct="1">
              <a:lnSpc>
                <a:spcPct val="100000"/>
              </a:lnSpc>
              <a:spcBef>
                <a:spcPts val="0"/>
              </a:spcBef>
              <a:spcAft>
                <a:spcPts val="0"/>
              </a:spcAft>
              <a:buClr>
                <a:srgbClr val="CC9900"/>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Problem – Solution fit</a:t>
            </a:r>
          </a:p>
          <a:p>
            <a:pPr marL="1657350" marR="0" lvl="3" indent="-285750" algn="l" defTabSz="914400" rtl="0" eaLnBrk="1" fontAlgn="auto" latinLnBrk="0" hangingPunct="1">
              <a:lnSpc>
                <a:spcPct val="100000"/>
              </a:lnSpc>
              <a:spcBef>
                <a:spcPts val="0"/>
              </a:spcBef>
              <a:spcAft>
                <a:spcPts val="0"/>
              </a:spcAft>
              <a:buClr>
                <a:srgbClr val="CC9900"/>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Product – Market fit</a:t>
            </a:r>
          </a:p>
        </p:txBody>
      </p:sp>
      <p:pic>
        <p:nvPicPr>
          <p:cNvPr id="3" name="Picture 2"/>
          <p:cNvPicPr>
            <a:picLocks noChangeAspect="1"/>
          </p:cNvPicPr>
          <p:nvPr/>
        </p:nvPicPr>
        <p:blipFill>
          <a:blip r:embed="rId2"/>
          <a:stretch>
            <a:fillRect/>
          </a:stretch>
        </p:blipFill>
        <p:spPr>
          <a:xfrm>
            <a:off x="3200400" y="5306008"/>
            <a:ext cx="2286000" cy="1018592"/>
          </a:xfrm>
          <a:prstGeom prst="rect">
            <a:avLst/>
          </a:prstGeom>
        </p:spPr>
      </p:pic>
      <p:sp>
        <p:nvSpPr>
          <p:cNvPr id="10" name="Line 3">
            <a:extLst>
              <a:ext uri="{FF2B5EF4-FFF2-40B4-BE49-F238E27FC236}">
                <a16:creationId xmlns:a16="http://schemas.microsoft.com/office/drawing/2014/main" id="{5C1A9000-47DC-40E2-BD9E-70B20653A6E5}"/>
              </a:ext>
            </a:extLst>
          </p:cNvPr>
          <p:cNvSpPr>
            <a:spLocks noChangeShapeType="1"/>
          </p:cNvSpPr>
          <p:nvPr/>
        </p:nvSpPr>
        <p:spPr bwMode="auto">
          <a:xfrm>
            <a:off x="457200" y="1273830"/>
            <a:ext cx="8046720" cy="0"/>
          </a:xfrm>
          <a:prstGeom prst="line">
            <a:avLst/>
          </a:prstGeom>
          <a:ln>
            <a:headEnd/>
            <a:tailEnd/>
          </a:ln>
          <a:extLst>
            <a:ext uri="{909E8E84-426E-40DD-AFC4-6F175D3DCCD1}">
              <a14:hiddenFill xmlns:a14="http://schemas.microsoft.com/office/drawing/2010/main">
                <a:noFill/>
              </a14:hiddenFill>
            </a:ext>
          </a:extLst>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504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70669" y="330848"/>
            <a:ext cx="8907462" cy="67710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Commercialization Strategy Decision</a:t>
            </a:r>
          </a:p>
        </p:txBody>
      </p:sp>
      <p:sp>
        <p:nvSpPr>
          <p:cNvPr id="43013" name="Line 5"/>
          <p:cNvSpPr>
            <a:spLocks noChangeShapeType="1"/>
          </p:cNvSpPr>
          <p:nvPr/>
        </p:nvSpPr>
        <p:spPr bwMode="auto">
          <a:xfrm flipH="1" flipV="1">
            <a:off x="4572000" y="3429000"/>
            <a:ext cx="381000" cy="30480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43014" name="Group 6"/>
          <p:cNvGrpSpPr>
            <a:grpSpLocks/>
          </p:cNvGrpSpPr>
          <p:nvPr/>
        </p:nvGrpSpPr>
        <p:grpSpPr bwMode="auto">
          <a:xfrm>
            <a:off x="2743200" y="2590800"/>
            <a:ext cx="1836738" cy="746125"/>
            <a:chOff x="1776" y="1602"/>
            <a:chExt cx="1157" cy="470"/>
          </a:xfrm>
        </p:grpSpPr>
        <p:sp>
          <p:nvSpPr>
            <p:cNvPr id="43042" name="Rectangle 7"/>
            <p:cNvSpPr>
              <a:spLocks noChangeArrowheads="1"/>
            </p:cNvSpPr>
            <p:nvPr/>
          </p:nvSpPr>
          <p:spPr bwMode="auto">
            <a:xfrm>
              <a:off x="1824" y="1602"/>
              <a:ext cx="1109" cy="470"/>
            </a:xfrm>
            <a:prstGeom prst="rect">
              <a:avLst/>
            </a:prstGeom>
            <a:solidFill>
              <a:srgbClr val="FFE59B"/>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3043" name="Text Box 8"/>
            <p:cNvSpPr txBox="1">
              <a:spLocks noChangeArrowheads="1"/>
            </p:cNvSpPr>
            <p:nvPr/>
          </p:nvSpPr>
          <p:spPr bwMode="auto">
            <a:xfrm>
              <a:off x="1776" y="1649"/>
              <a:ext cx="1152" cy="40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Market and Business Opportunity Assessment</a:t>
              </a:r>
            </a:p>
          </p:txBody>
        </p:sp>
      </p:grpSp>
      <p:grpSp>
        <p:nvGrpSpPr>
          <p:cNvPr id="43015" name="Group 9"/>
          <p:cNvGrpSpPr>
            <a:grpSpLocks/>
          </p:cNvGrpSpPr>
          <p:nvPr/>
        </p:nvGrpSpPr>
        <p:grpSpPr bwMode="auto">
          <a:xfrm>
            <a:off x="5105400" y="1905000"/>
            <a:ext cx="1295400" cy="609600"/>
            <a:chOff x="4224" y="1824"/>
            <a:chExt cx="816" cy="384"/>
          </a:xfrm>
        </p:grpSpPr>
        <p:sp>
          <p:nvSpPr>
            <p:cNvPr id="43040" name="Oval 10"/>
            <p:cNvSpPr>
              <a:spLocks noChangeArrowheads="1"/>
            </p:cNvSpPr>
            <p:nvPr/>
          </p:nvSpPr>
          <p:spPr bwMode="auto">
            <a:xfrm>
              <a:off x="4224" y="1824"/>
              <a:ext cx="816" cy="384"/>
            </a:xfrm>
            <a:prstGeom prst="ellipse">
              <a:avLst/>
            </a:prstGeom>
            <a:solidFill>
              <a:srgbClr val="FFDA71"/>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3041" name="Text Box 11"/>
            <p:cNvSpPr txBox="1">
              <a:spLocks noChangeArrowheads="1"/>
            </p:cNvSpPr>
            <p:nvPr/>
          </p:nvSpPr>
          <p:spPr bwMode="auto">
            <a:xfrm>
              <a:off x="4320" y="1920"/>
              <a:ext cx="625"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Inventors</a:t>
              </a:r>
            </a:p>
          </p:txBody>
        </p:sp>
      </p:grpSp>
      <p:sp>
        <p:nvSpPr>
          <p:cNvPr id="43016" name="Line 12"/>
          <p:cNvSpPr>
            <a:spLocks noChangeShapeType="1"/>
          </p:cNvSpPr>
          <p:nvPr/>
        </p:nvSpPr>
        <p:spPr bwMode="auto">
          <a:xfrm>
            <a:off x="4724400" y="3352800"/>
            <a:ext cx="355600" cy="290513"/>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3017" name="AutoShape 13"/>
          <p:cNvSpPr>
            <a:spLocks noChangeArrowheads="1"/>
          </p:cNvSpPr>
          <p:nvPr/>
        </p:nvSpPr>
        <p:spPr bwMode="auto">
          <a:xfrm rot="3418124">
            <a:off x="4390232" y="1705768"/>
            <a:ext cx="381000" cy="931863"/>
          </a:xfrm>
          <a:prstGeom prst="curvedRightArrow">
            <a:avLst>
              <a:gd name="adj1" fmla="val 25545"/>
              <a:gd name="adj2" fmla="val 74462"/>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3018" name="AutoShape 14"/>
          <p:cNvSpPr>
            <a:spLocks noChangeArrowheads="1"/>
          </p:cNvSpPr>
          <p:nvPr/>
        </p:nvSpPr>
        <p:spPr bwMode="auto">
          <a:xfrm rot="-6924177">
            <a:off x="5076032" y="2391568"/>
            <a:ext cx="381000" cy="931863"/>
          </a:xfrm>
          <a:prstGeom prst="curvedRightArrow">
            <a:avLst>
              <a:gd name="adj1" fmla="val 25545"/>
              <a:gd name="adj2" fmla="val 74462"/>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3019" name="Text Box 15"/>
          <p:cNvSpPr txBox="1">
            <a:spLocks noChangeArrowheads="1"/>
          </p:cNvSpPr>
          <p:nvPr/>
        </p:nvSpPr>
        <p:spPr bwMode="auto">
          <a:xfrm>
            <a:off x="5105400" y="3857625"/>
            <a:ext cx="1676400" cy="463550"/>
          </a:xfrm>
          <a:prstGeom prst="rect">
            <a:avLst/>
          </a:prstGeom>
          <a:noFill/>
          <a:ln w="6350">
            <a:solidFill>
              <a:srgbClr val="CC9900"/>
            </a:solidFill>
            <a:prstDash val="dash"/>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Commercialization Strategy</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DDEB2E-01F6-49B4-A15C-47F7E883D07B}" type="slidenum">
              <a:rPr kumimoji="0" lang="en-US" altLang="en-US" sz="1300" b="0" i="0" u="none" strike="noStrike" kern="1200" cap="none" spc="0" normalizeH="0" baseline="0" noProof="0" smtClean="0">
                <a:ln>
                  <a:noFill/>
                </a:ln>
                <a:solidFill>
                  <a:prstClr val="white"/>
                </a:solidFill>
                <a:effectLst/>
                <a:uLnTx/>
                <a:uFillTx/>
                <a:latin typeface="Helvetica" charset="0"/>
                <a:cs typeface="Helvetica"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a:ln>
                <a:noFill/>
              </a:ln>
              <a:solidFill>
                <a:prstClr val="white"/>
              </a:solidFill>
              <a:effectLst/>
              <a:uLnTx/>
              <a:uFillTx/>
              <a:latin typeface="Helvetica" charset="0"/>
              <a:cs typeface="Helvetica" charset="0"/>
            </a:endParaRPr>
          </a:p>
        </p:txBody>
      </p:sp>
      <p:sp>
        <p:nvSpPr>
          <p:cNvPr id="37" name="Oval 20"/>
          <p:cNvSpPr>
            <a:spLocks noChangeArrowheads="1"/>
          </p:cNvSpPr>
          <p:nvPr/>
        </p:nvSpPr>
        <p:spPr bwMode="auto">
          <a:xfrm>
            <a:off x="3853786" y="4743451"/>
            <a:ext cx="996950" cy="990600"/>
          </a:xfrm>
          <a:prstGeom prst="ellipse">
            <a:avLst/>
          </a:prstGeom>
          <a:solidFill>
            <a:schemeClr val="accent6"/>
          </a:solidFill>
          <a:ln w="1905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 name="Oval 17"/>
          <p:cNvSpPr>
            <a:spLocks noChangeArrowheads="1"/>
          </p:cNvSpPr>
          <p:nvPr/>
        </p:nvSpPr>
        <p:spPr bwMode="auto">
          <a:xfrm>
            <a:off x="6749386" y="4724400"/>
            <a:ext cx="982401" cy="1009650"/>
          </a:xfrm>
          <a:prstGeom prst="ellipse">
            <a:avLst/>
          </a:prstGeom>
          <a:solidFill>
            <a:schemeClr val="accent5">
              <a:lumMod val="60000"/>
              <a:lumOff val="40000"/>
            </a:schemeClr>
          </a:solidFill>
          <a:ln w="1905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9" name="Text Box 19"/>
          <p:cNvSpPr txBox="1">
            <a:spLocks noChangeArrowheads="1"/>
          </p:cNvSpPr>
          <p:nvPr/>
        </p:nvSpPr>
        <p:spPr bwMode="auto">
          <a:xfrm>
            <a:off x="3750598" y="5083339"/>
            <a:ext cx="1246188" cy="338554"/>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mn-ea"/>
                <a:cs typeface="+mn-cs"/>
              </a:rPr>
              <a:t>Start-Up</a:t>
            </a:r>
          </a:p>
        </p:txBody>
      </p:sp>
      <p:sp>
        <p:nvSpPr>
          <p:cNvPr id="40" name="Line 33"/>
          <p:cNvSpPr>
            <a:spLocks noChangeShapeType="1"/>
          </p:cNvSpPr>
          <p:nvPr/>
        </p:nvSpPr>
        <p:spPr bwMode="auto">
          <a:xfrm>
            <a:off x="6327905" y="4423410"/>
            <a:ext cx="497681" cy="417513"/>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 name="Line 34"/>
          <p:cNvSpPr>
            <a:spLocks noChangeShapeType="1"/>
          </p:cNvSpPr>
          <p:nvPr/>
        </p:nvSpPr>
        <p:spPr bwMode="auto">
          <a:xfrm flipH="1">
            <a:off x="4920586" y="4421187"/>
            <a:ext cx="535308" cy="452438"/>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2" name="Line 35"/>
          <p:cNvSpPr>
            <a:spLocks noChangeShapeType="1"/>
          </p:cNvSpPr>
          <p:nvPr/>
        </p:nvSpPr>
        <p:spPr bwMode="auto">
          <a:xfrm flipV="1">
            <a:off x="3444210" y="5524484"/>
            <a:ext cx="314325" cy="95265"/>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3" name="Line 36"/>
          <p:cNvSpPr>
            <a:spLocks noChangeShapeType="1"/>
          </p:cNvSpPr>
          <p:nvPr/>
        </p:nvSpPr>
        <p:spPr bwMode="auto">
          <a:xfrm>
            <a:off x="3396586" y="5010151"/>
            <a:ext cx="361950" cy="95264"/>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44" name="Group 54"/>
          <p:cNvGrpSpPr>
            <a:grpSpLocks/>
          </p:cNvGrpSpPr>
          <p:nvPr/>
        </p:nvGrpSpPr>
        <p:grpSpPr bwMode="auto">
          <a:xfrm>
            <a:off x="1720186" y="4705350"/>
            <a:ext cx="1608138" cy="533400"/>
            <a:chOff x="1824" y="2688"/>
            <a:chExt cx="1109" cy="336"/>
          </a:xfrm>
        </p:grpSpPr>
        <p:sp>
          <p:nvSpPr>
            <p:cNvPr id="45" name="Rectangle 2"/>
            <p:cNvSpPr>
              <a:spLocks noChangeArrowheads="1"/>
            </p:cNvSpPr>
            <p:nvPr/>
          </p:nvSpPr>
          <p:spPr bwMode="auto">
            <a:xfrm>
              <a:off x="1824" y="2688"/>
              <a:ext cx="1109" cy="336"/>
            </a:xfrm>
            <a:prstGeom prst="rect">
              <a:avLst/>
            </a:prstGeom>
            <a:solidFill>
              <a:srgbClr val="FFD253"/>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6" name="Text Box 3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Coaching</a:t>
              </a:r>
            </a:p>
          </p:txBody>
        </p:sp>
      </p:grpSp>
      <p:grpSp>
        <p:nvGrpSpPr>
          <p:cNvPr id="47" name="Group 57"/>
          <p:cNvGrpSpPr>
            <a:grpSpLocks/>
          </p:cNvGrpSpPr>
          <p:nvPr/>
        </p:nvGrpSpPr>
        <p:grpSpPr bwMode="auto">
          <a:xfrm>
            <a:off x="1720186" y="5334000"/>
            <a:ext cx="1600200" cy="533400"/>
            <a:chOff x="1824" y="2688"/>
            <a:chExt cx="1109" cy="336"/>
          </a:xfrm>
        </p:grpSpPr>
        <p:sp>
          <p:nvSpPr>
            <p:cNvPr id="48" name="Rectangle 58"/>
            <p:cNvSpPr>
              <a:spLocks noChangeArrowheads="1"/>
            </p:cNvSpPr>
            <p:nvPr/>
          </p:nvSpPr>
          <p:spPr bwMode="auto">
            <a:xfrm>
              <a:off x="1824" y="2688"/>
              <a:ext cx="1109" cy="336"/>
            </a:xfrm>
            <a:prstGeom prst="rect">
              <a:avLst/>
            </a:prstGeom>
            <a:solidFill>
              <a:srgbClr val="FFD253"/>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 name="Text Box 5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Incubation</a:t>
              </a:r>
            </a:p>
          </p:txBody>
        </p:sp>
      </p:grpSp>
      <p:sp>
        <p:nvSpPr>
          <p:cNvPr id="53" name="Text Box 16"/>
          <p:cNvSpPr txBox="1">
            <a:spLocks noChangeArrowheads="1"/>
          </p:cNvSpPr>
          <p:nvPr/>
        </p:nvSpPr>
        <p:spPr bwMode="auto">
          <a:xfrm>
            <a:off x="6708775" y="4994489"/>
            <a:ext cx="1063625" cy="52322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External</a:t>
            </a:r>
            <a:br>
              <a:rPr kumimoji="0" lang="en-US" sz="1400" b="0" i="0" u="none" strike="noStrike" kern="1200" cap="none" spc="0" normalizeH="0" baseline="0" noProof="0" dirty="0">
                <a:ln>
                  <a:noFill/>
                </a:ln>
                <a:solidFill>
                  <a:prstClr val="black"/>
                </a:solidFill>
                <a:effectLst/>
                <a:uLnTx/>
                <a:uFillTx/>
                <a:latin typeface="Arial" charset="0"/>
                <a:ea typeface="+mn-ea"/>
                <a:cs typeface="+mn-cs"/>
              </a:rPr>
            </a:br>
            <a:r>
              <a:rPr kumimoji="0" lang="en-US" sz="1400" b="0" i="0" u="none" strike="noStrike" kern="1200" cap="none" spc="0" normalizeH="0" baseline="0" noProof="0" dirty="0">
                <a:ln>
                  <a:noFill/>
                </a:ln>
                <a:solidFill>
                  <a:prstClr val="black"/>
                </a:solidFill>
                <a:effectLst/>
                <a:uLnTx/>
                <a:uFillTx/>
                <a:latin typeface="Arial" charset="0"/>
                <a:ea typeface="+mn-ea"/>
                <a:cs typeface="+mn-cs"/>
              </a:rPr>
              <a:t>Company</a:t>
            </a:r>
          </a:p>
        </p:txBody>
      </p:sp>
      <p:sp>
        <p:nvSpPr>
          <p:cNvPr id="33" name="Line 3">
            <a:extLst>
              <a:ext uri="{FF2B5EF4-FFF2-40B4-BE49-F238E27FC236}">
                <a16:creationId xmlns:a16="http://schemas.microsoft.com/office/drawing/2014/main" id="{98C0DF5A-30B3-453C-8C47-D381BC380961}"/>
              </a:ext>
            </a:extLst>
          </p:cNvPr>
          <p:cNvSpPr>
            <a:spLocks noChangeShapeType="1"/>
          </p:cNvSpPr>
          <p:nvPr/>
        </p:nvSpPr>
        <p:spPr bwMode="auto">
          <a:xfrm>
            <a:off x="628650" y="1143000"/>
            <a:ext cx="8077200" cy="0"/>
          </a:xfrm>
          <a:prstGeom prst="line">
            <a:avLst/>
          </a:prstGeom>
          <a:noFill/>
          <a:ln w="12700">
            <a:solidFill>
              <a:srgbClr val="FFCD3F"/>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43782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86572" y="544466"/>
            <a:ext cx="6667500" cy="707886"/>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My Contact Information</a:t>
            </a:r>
          </a:p>
        </p:txBody>
      </p:sp>
      <p:sp>
        <p:nvSpPr>
          <p:cNvPr id="52228" name="Text Box 4"/>
          <p:cNvSpPr txBox="1">
            <a:spLocks noChangeArrowheads="1"/>
          </p:cNvSpPr>
          <p:nvPr/>
        </p:nvSpPr>
        <p:spPr bwMode="auto">
          <a:xfrm>
            <a:off x="533400" y="2017216"/>
            <a:ext cx="6096000" cy="415498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Svetlana Shtrom, PhD, MBA</a:t>
            </a:r>
            <a:br>
              <a:rPr kumimoji="0" lang="en-US" sz="2400" b="1" i="0" u="none" strike="noStrike" kern="1200" cap="none" spc="0" normalizeH="0" baseline="0" noProof="0" dirty="0">
                <a:ln>
                  <a:noFill/>
                </a:ln>
                <a:solidFill>
                  <a:prstClr val="black"/>
                </a:solidFill>
                <a:effectLst/>
                <a:uLnTx/>
                <a:uFillTx/>
                <a:latin typeface="Arial" charset="0"/>
                <a:ea typeface="+mn-ea"/>
                <a:cs typeface="+mn-cs"/>
              </a:rPr>
            </a:br>
            <a:r>
              <a:rPr kumimoji="0" lang="en-US" sz="2000" b="0" i="0" u="none" strike="noStrike" kern="1200" cap="none" spc="0" normalizeH="0" baseline="0" noProof="0" dirty="0">
                <a:ln>
                  <a:noFill/>
                </a:ln>
                <a:solidFill>
                  <a:prstClr val="black"/>
                </a:solidFill>
                <a:effectLst/>
                <a:uLnTx/>
                <a:uFillTx/>
                <a:latin typeface="Arial" charset="0"/>
                <a:ea typeface="+mn-ea"/>
                <a:cs typeface="+mn-cs"/>
              </a:rPr>
              <a:t>Director, Technology Transfer</a:t>
            </a:r>
            <a:br>
              <a:rPr kumimoji="0" lang="en-US" sz="2000" b="0" i="0" u="none" strike="noStrike" kern="1200" cap="none" spc="0" normalizeH="0" baseline="0" noProof="0" dirty="0">
                <a:ln>
                  <a:noFill/>
                </a:ln>
                <a:solidFill>
                  <a:prstClr val="black"/>
                </a:solidFill>
                <a:effectLst/>
                <a:uLnTx/>
                <a:uFillTx/>
                <a:latin typeface="Arial" charset="0"/>
                <a:ea typeface="+mn-ea"/>
                <a:cs typeface="+mn-cs"/>
              </a:rPr>
            </a:b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Phone 	(407) 823-5150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Email:  </a:t>
            </a:r>
            <a:r>
              <a:rPr kumimoji="0" lang="en-US" sz="2000" b="0" i="0" u="none" strike="noStrike" kern="1200" cap="none" spc="0" normalizeH="0" baseline="0" noProof="0" dirty="0">
                <a:ln>
                  <a:noFill/>
                </a:ln>
                <a:solidFill>
                  <a:prstClr val="black"/>
                </a:solidFill>
                <a:effectLst/>
                <a:uLnTx/>
                <a:uFillTx/>
                <a:latin typeface="Arial" charset="0"/>
                <a:ea typeface="+mn-ea"/>
                <a:cs typeface="+mn-cs"/>
                <a:hlinkClick r:id="rId2"/>
              </a:rPr>
              <a:t>sshtrom@ucf.edu</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University of Central Florida</a:t>
            </a:r>
            <a:br>
              <a:rPr kumimoji="0" lang="en-US" sz="2000" b="0" i="0" u="none" strike="noStrike" kern="1200" cap="none" spc="0" normalizeH="0" baseline="0" noProof="0" dirty="0">
                <a:ln>
                  <a:noFill/>
                </a:ln>
                <a:solidFill>
                  <a:prstClr val="black"/>
                </a:solidFill>
                <a:effectLst/>
                <a:uLnTx/>
                <a:uFillTx/>
                <a:latin typeface="Arial" charset="0"/>
                <a:ea typeface="+mn-ea"/>
                <a:cs typeface="+mn-cs"/>
              </a:rPr>
            </a:br>
            <a:r>
              <a:rPr kumimoji="0" lang="en-US" sz="2000" b="0" i="0" u="none" strike="noStrike" kern="1200" cap="none" spc="0" normalizeH="0" baseline="0" noProof="0" dirty="0">
                <a:ln>
                  <a:noFill/>
                </a:ln>
                <a:solidFill>
                  <a:prstClr val="black"/>
                </a:solidFill>
                <a:effectLst/>
                <a:uLnTx/>
                <a:uFillTx/>
                <a:latin typeface="Arial" charset="0"/>
                <a:ea typeface="+mn-ea"/>
                <a:cs typeface="+mn-cs"/>
              </a:rPr>
              <a:t>University Tower/Research Park</a:t>
            </a:r>
            <a:br>
              <a:rPr kumimoji="0" lang="en-US" sz="2000" b="0" i="0" u="none" strike="noStrike" kern="1200" cap="none" spc="0" normalizeH="0" baseline="0" noProof="0" dirty="0">
                <a:ln>
                  <a:noFill/>
                </a:ln>
                <a:solidFill>
                  <a:prstClr val="black"/>
                </a:solidFill>
                <a:effectLst/>
                <a:uLnTx/>
                <a:uFillTx/>
                <a:latin typeface="Arial" charset="0"/>
                <a:ea typeface="+mn-ea"/>
                <a:cs typeface="+mn-cs"/>
              </a:rPr>
            </a:br>
            <a:r>
              <a:rPr kumimoji="0" lang="en-US" sz="2000" b="0" i="0" u="none" strike="noStrike" kern="1200" cap="none" spc="0" normalizeH="0" baseline="0" noProof="0" dirty="0">
                <a:ln>
                  <a:noFill/>
                </a:ln>
                <a:solidFill>
                  <a:prstClr val="black"/>
                </a:solidFill>
                <a:effectLst/>
                <a:uLnTx/>
                <a:uFillTx/>
                <a:latin typeface="Arial" charset="0"/>
                <a:ea typeface="+mn-ea"/>
                <a:cs typeface="+mn-cs"/>
              </a:rPr>
              <a:t>12201 Research Parkway, Suite 202 </a:t>
            </a:r>
            <a:br>
              <a:rPr kumimoji="0" lang="en-US" sz="2000" b="0" i="0" u="none" strike="noStrike" kern="1200" cap="none" spc="0" normalizeH="0" baseline="0" noProof="0" dirty="0">
                <a:ln>
                  <a:noFill/>
                </a:ln>
                <a:solidFill>
                  <a:prstClr val="black"/>
                </a:solidFill>
                <a:effectLst/>
                <a:uLnTx/>
                <a:uFillTx/>
                <a:latin typeface="Arial" charset="0"/>
                <a:ea typeface="+mn-ea"/>
                <a:cs typeface="+mn-cs"/>
              </a:rPr>
            </a:br>
            <a:r>
              <a:rPr kumimoji="0" lang="en-US" sz="2000" b="0" i="0" u="none" strike="noStrike" kern="1200" cap="none" spc="0" normalizeH="0" baseline="0" noProof="0" dirty="0">
                <a:ln>
                  <a:noFill/>
                </a:ln>
                <a:solidFill>
                  <a:prstClr val="black"/>
                </a:solidFill>
                <a:effectLst/>
                <a:uLnTx/>
                <a:uFillTx/>
                <a:latin typeface="Arial" charset="0"/>
                <a:ea typeface="+mn-ea"/>
                <a:cs typeface="+mn-cs"/>
              </a:rPr>
              <a:t>Orlando, FL 32826</a:t>
            </a:r>
            <a:br>
              <a:rPr kumimoji="0" lang="en-US" sz="2000" b="0" i="0" u="none" strike="noStrike" kern="1200" cap="none" spc="0" normalizeH="0" baseline="0" noProof="0" dirty="0">
                <a:ln>
                  <a:noFill/>
                </a:ln>
                <a:solidFill>
                  <a:prstClr val="black"/>
                </a:solidFill>
                <a:effectLst/>
                <a:uLnTx/>
                <a:uFillTx/>
                <a:latin typeface="Arial" charset="0"/>
                <a:ea typeface="+mn-ea"/>
                <a:cs typeface="+mn-cs"/>
              </a:rPr>
            </a:b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Arial" charset="0"/>
                <a:ea typeface="+mn-ea"/>
                <a:cs typeface="+mn-cs"/>
              </a:rPr>
            </a:b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Slide Number Placeholder 1"/>
          <p:cNvSpPr>
            <a:spLocks noGrp="1"/>
          </p:cNvSpPr>
          <p:nvPr>
            <p:ph type="sldNum" sz="quarter" idx="12"/>
          </p:nvPr>
        </p:nvSpPr>
        <p:spPr>
          <a:xfrm>
            <a:off x="0" y="6550010"/>
            <a:ext cx="727942" cy="30799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DDEB2E-01F6-49B4-A15C-47F7E883D07B}" type="slidenum">
              <a:rPr kumimoji="0" lang="en-US" altLang="en-US" sz="13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B8A7E5CB-CFC0-4DD8-B685-BC5646B1C2FA}"/>
              </a:ext>
            </a:extLst>
          </p:cNvPr>
          <p:cNvPicPr>
            <a:picLocks noChangeAspect="1"/>
          </p:cNvPicPr>
          <p:nvPr/>
        </p:nvPicPr>
        <p:blipFill>
          <a:blip r:embed="rId3"/>
          <a:stretch>
            <a:fillRect/>
          </a:stretch>
        </p:blipFill>
        <p:spPr>
          <a:xfrm>
            <a:off x="5423369" y="2590800"/>
            <a:ext cx="3187231" cy="2133600"/>
          </a:xfrm>
          <a:prstGeom prst="rect">
            <a:avLst/>
          </a:prstGeom>
        </p:spPr>
      </p:pic>
    </p:spTree>
    <p:extLst>
      <p:ext uri="{BB962C8B-B14F-4D97-AF65-F5344CB8AC3E}">
        <p14:creationId xmlns:p14="http://schemas.microsoft.com/office/powerpoint/2010/main" val="29993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Rectangle 5"/>
          <p:cNvSpPr>
            <a:spLocks noChangeArrowheads="1"/>
          </p:cNvSpPr>
          <p:nvPr/>
        </p:nvSpPr>
        <p:spPr bwMode="auto">
          <a:xfrm>
            <a:off x="0" y="521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2" name="Slide Number Placeholder 1"/>
          <p:cNvSpPr>
            <a:spLocks noGrp="1"/>
          </p:cNvSpPr>
          <p:nvPr>
            <p:ph type="sldNum" sz="quarter" idx="12"/>
          </p:nvPr>
        </p:nvSpPr>
        <p:spPr/>
        <p:txBody>
          <a:bodyPr/>
          <a:lstStyle/>
          <a:p>
            <a:pPr>
              <a:defRPr/>
            </a:pPr>
            <a:fld id="{6CDDEB2E-01F6-49B4-A15C-47F7E883D07B}" type="slidenum">
              <a:rPr lang="en-US" altLang="en-US" smtClean="0"/>
              <a:pPr>
                <a:defRPr/>
              </a:pPr>
              <a:t>3</a:t>
            </a:fld>
            <a:endParaRPr lang="en-US" altLang="en-US"/>
          </a:p>
        </p:txBody>
      </p:sp>
      <p:pic>
        <p:nvPicPr>
          <p:cNvPr id="4" name="Picture 3">
            <a:extLst>
              <a:ext uri="{FF2B5EF4-FFF2-40B4-BE49-F238E27FC236}">
                <a16:creationId xmlns:a16="http://schemas.microsoft.com/office/drawing/2014/main" id="{F79AABCC-4AF8-4694-85B0-0B3C0406B3D1}"/>
              </a:ext>
            </a:extLst>
          </p:cNvPr>
          <p:cNvPicPr>
            <a:picLocks noChangeAspect="1"/>
          </p:cNvPicPr>
          <p:nvPr/>
        </p:nvPicPr>
        <p:blipFill>
          <a:blip r:embed="rId2"/>
          <a:stretch>
            <a:fillRect/>
          </a:stretch>
        </p:blipFill>
        <p:spPr>
          <a:xfrm>
            <a:off x="0" y="0"/>
            <a:ext cx="5257800" cy="3394925"/>
          </a:xfrm>
          <a:prstGeom prst="rect">
            <a:avLst/>
          </a:prstGeom>
          <a:solidFill>
            <a:schemeClr val="accent4">
              <a:lumMod val="20000"/>
              <a:lumOff val="80000"/>
            </a:schemeClr>
          </a:solidFill>
        </p:spPr>
      </p:pic>
      <p:pic>
        <p:nvPicPr>
          <p:cNvPr id="5" name="Picture 4">
            <a:extLst>
              <a:ext uri="{FF2B5EF4-FFF2-40B4-BE49-F238E27FC236}">
                <a16:creationId xmlns:a16="http://schemas.microsoft.com/office/drawing/2014/main" id="{52029B33-1C6C-44A9-A5A8-05C87B9806C6}"/>
              </a:ext>
            </a:extLst>
          </p:cNvPr>
          <p:cNvPicPr>
            <a:picLocks noChangeAspect="1"/>
          </p:cNvPicPr>
          <p:nvPr/>
        </p:nvPicPr>
        <p:blipFill>
          <a:blip r:embed="rId3"/>
          <a:stretch>
            <a:fillRect/>
          </a:stretch>
        </p:blipFill>
        <p:spPr>
          <a:xfrm>
            <a:off x="3581401" y="3650457"/>
            <a:ext cx="5562600" cy="2917530"/>
          </a:xfrm>
          <a:prstGeom prst="rect">
            <a:avLst/>
          </a:prstGeom>
          <a:solidFill>
            <a:schemeClr val="accent4">
              <a:lumMod val="20000"/>
              <a:lumOff val="80000"/>
            </a:schemeClr>
          </a:solidFill>
        </p:spPr>
      </p:pic>
      <p:sp>
        <p:nvSpPr>
          <p:cNvPr id="15" name="TextBox 14">
            <a:extLst>
              <a:ext uri="{FF2B5EF4-FFF2-40B4-BE49-F238E27FC236}">
                <a16:creationId xmlns:a16="http://schemas.microsoft.com/office/drawing/2014/main" id="{2D77B1F0-D96E-4791-A634-3D9F5C4F990A}"/>
              </a:ext>
            </a:extLst>
          </p:cNvPr>
          <p:cNvSpPr txBox="1"/>
          <p:nvPr/>
        </p:nvSpPr>
        <p:spPr>
          <a:xfrm>
            <a:off x="0" y="3394925"/>
            <a:ext cx="9144000" cy="246221"/>
          </a:xfrm>
          <a:prstGeom prst="rect">
            <a:avLst/>
          </a:prstGeom>
          <a:solidFill>
            <a:schemeClr val="accent4"/>
          </a:solidFill>
        </p:spPr>
        <p:txBody>
          <a:bodyPr wrap="square" rtlCol="0">
            <a:spAutoFit/>
          </a:bodyPr>
          <a:lstStyle/>
          <a:p>
            <a:pPr algn="ctr"/>
            <a:endParaRPr lang="en-US" sz="1000" b="1" dirty="0">
              <a:latin typeface="Arial" panose="020B0604020202020204" pitchFamily="34" charset="0"/>
              <a:cs typeface="Arial" panose="020B0604020202020204" pitchFamily="34" charset="0"/>
            </a:endParaRPr>
          </a:p>
        </p:txBody>
      </p:sp>
      <p:pic>
        <p:nvPicPr>
          <p:cNvPr id="17" name="Picture 8" descr="Intellectual_property_000">
            <a:extLst>
              <a:ext uri="{FF2B5EF4-FFF2-40B4-BE49-F238E27FC236}">
                <a16:creationId xmlns:a16="http://schemas.microsoft.com/office/drawing/2014/main" id="{9EA78AB1-1557-46E3-A00F-6EDEE7DD0E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76200"/>
            <a:ext cx="933438" cy="13342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close up of a sign&#10;&#10;Description automatically generated">
            <a:extLst>
              <a:ext uri="{FF2B5EF4-FFF2-40B4-BE49-F238E27FC236}">
                <a16:creationId xmlns:a16="http://schemas.microsoft.com/office/drawing/2014/main" id="{C3DA2AEB-4FDF-41B0-9C86-D7FC3A6C8B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9150" y="1436115"/>
            <a:ext cx="949514" cy="949514"/>
          </a:xfrm>
          <a:prstGeom prst="rect">
            <a:avLst/>
          </a:prstGeom>
        </p:spPr>
      </p:pic>
      <p:pic>
        <p:nvPicPr>
          <p:cNvPr id="1026" name="Picture 2">
            <a:extLst>
              <a:ext uri="{FF2B5EF4-FFF2-40B4-BE49-F238E27FC236}">
                <a16:creationId xmlns:a16="http://schemas.microsoft.com/office/drawing/2014/main" id="{AADE5468-08E9-48AD-9689-A8186918B1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2951" y="2294234"/>
            <a:ext cx="949514" cy="94951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con&#10;&#10;Description automatically generated">
            <a:extLst>
              <a:ext uri="{FF2B5EF4-FFF2-40B4-BE49-F238E27FC236}">
                <a16:creationId xmlns:a16="http://schemas.microsoft.com/office/drawing/2014/main" id="{3A0E8DB9-C6DF-4930-AB74-FB06008DBF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4436326"/>
            <a:ext cx="1244396" cy="1244396"/>
          </a:xfrm>
          <a:prstGeom prst="rect">
            <a:avLst/>
          </a:prstGeom>
        </p:spPr>
      </p:pic>
    </p:spTree>
    <p:extLst>
      <p:ext uri="{BB962C8B-B14F-4D97-AF65-F5344CB8AC3E}">
        <p14:creationId xmlns:p14="http://schemas.microsoft.com/office/powerpoint/2010/main" val="102166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4"/>
          <p:cNvSpPr txBox="1">
            <a:spLocks noChangeArrowheads="1"/>
          </p:cNvSpPr>
          <p:nvPr/>
        </p:nvSpPr>
        <p:spPr bwMode="auto">
          <a:xfrm>
            <a:off x="959612" y="349623"/>
            <a:ext cx="8458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00000"/>
                </a:solidFill>
                <a:latin typeface="Times New Roman" pitchFamily="18" charset="0"/>
                <a:ea typeface="ヒラギノ角ゴ ProN W3" charset="0"/>
                <a:cs typeface="ヒラギノ角ゴ ProN W3" charset="0"/>
                <a:sym typeface="Times New Roman" pitchFamily="18" charset="0"/>
              </a:defRPr>
            </a:lvl1pPr>
            <a:lvl2pPr marL="742950" indent="-285750" eaLnBrk="0" hangingPunct="0">
              <a:defRPr sz="2400">
                <a:solidFill>
                  <a:srgbClr val="000000"/>
                </a:solidFill>
                <a:latin typeface="Times New Roman" pitchFamily="18" charset="0"/>
                <a:ea typeface="ヒラギノ角ゴ ProN W3" charset="0"/>
                <a:cs typeface="ヒラギノ角ゴ ProN W3" charset="0"/>
                <a:sym typeface="Times New Roman" pitchFamily="18" charset="0"/>
              </a:defRPr>
            </a:lvl2pPr>
            <a:lvl3pPr marL="1143000" indent="-228600" eaLnBrk="0" hangingPunct="0">
              <a:defRPr sz="2400">
                <a:solidFill>
                  <a:srgbClr val="000000"/>
                </a:solidFill>
                <a:latin typeface="Times New Roman" pitchFamily="18" charset="0"/>
                <a:ea typeface="ヒラギノ角ゴ ProN W3" charset="0"/>
                <a:cs typeface="ヒラギノ角ゴ ProN W3" charset="0"/>
                <a:sym typeface="Times New Roman" pitchFamily="18" charset="0"/>
              </a:defRPr>
            </a:lvl3pPr>
            <a:lvl4pPr marL="1600200" indent="-228600" eaLnBrk="0" hangingPunct="0">
              <a:defRPr sz="2400">
                <a:solidFill>
                  <a:srgbClr val="000000"/>
                </a:solidFill>
                <a:latin typeface="Times New Roman" pitchFamily="18" charset="0"/>
                <a:ea typeface="ヒラギノ角ゴ ProN W3" charset="0"/>
                <a:cs typeface="ヒラギノ角ゴ ProN W3" charset="0"/>
                <a:sym typeface="Times New Roman" pitchFamily="18" charset="0"/>
              </a:defRPr>
            </a:lvl4pPr>
            <a:lvl5pPr marL="2057400" indent="-228600" eaLnBrk="0" hangingPunct="0">
              <a:defRPr sz="2400">
                <a:solidFill>
                  <a:srgbClr val="000000"/>
                </a:solidFill>
                <a:latin typeface="Times New Roman" pitchFamily="18" charset="0"/>
                <a:ea typeface="ヒラギノ角ゴ ProN W3" charset="0"/>
                <a:cs typeface="ヒラギノ角ゴ ProN W3"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ヒラギノ角ゴ ProN W3" charset="0"/>
                <a:cs typeface="ヒラギノ角ゴ ProN W3"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ヒラギノ角ゴ ProN W3" charset="0"/>
                <a:cs typeface="ヒラギノ角ゴ ProN W3"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ヒラギノ角ゴ ProN W3" charset="0"/>
                <a:cs typeface="ヒラギノ角ゴ ProN W3"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ヒラギノ角ゴ ProN W3" charset="0"/>
                <a:cs typeface="ヒラギノ角ゴ ProN W3" charset="0"/>
                <a:sym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sym typeface="Times New Roman" pitchFamily="18" charset="0"/>
              </a:rPr>
              <a:t>University Licensing Income*</a:t>
            </a:r>
          </a:p>
        </p:txBody>
      </p:sp>
      <p:sp>
        <p:nvSpPr>
          <p:cNvPr id="23557" name="Rectangle 7"/>
          <p:cNvSpPr>
            <a:spLocks noChangeArrowheads="1"/>
          </p:cNvSpPr>
          <p:nvPr/>
        </p:nvSpPr>
        <p:spPr bwMode="auto">
          <a:xfrm>
            <a:off x="26421" y="521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559" name="Rectangle 4"/>
          <p:cNvSpPr>
            <a:spLocks noChangeArrowheads="1"/>
          </p:cNvSpPr>
          <p:nvPr/>
        </p:nvSpPr>
        <p:spPr bwMode="auto">
          <a:xfrm>
            <a:off x="5188712" y="6242923"/>
            <a:ext cx="3180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
                <a:srgbClr val="CC9900"/>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*Licensing income for 2020;  source: AUTM </a:t>
            </a:r>
          </a:p>
        </p:txBody>
      </p:sp>
      <p:graphicFrame>
        <p:nvGraphicFramePr>
          <p:cNvPr id="9" name="Table 8"/>
          <p:cNvGraphicFramePr>
            <a:graphicFrameLocks noGrp="1"/>
          </p:cNvGraphicFramePr>
          <p:nvPr>
            <p:extLst>
              <p:ext uri="{D42A27DB-BD31-4B8C-83A1-F6EECF244321}">
                <p14:modId xmlns:p14="http://schemas.microsoft.com/office/powerpoint/2010/main" val="1774744828"/>
              </p:ext>
            </p:extLst>
          </p:nvPr>
        </p:nvGraphicFramePr>
        <p:xfrm>
          <a:off x="2438400" y="1828800"/>
          <a:ext cx="4114800" cy="3844762"/>
        </p:xfrm>
        <a:graphic>
          <a:graphicData uri="http://schemas.openxmlformats.org/drawingml/2006/table">
            <a:tbl>
              <a:tblPr>
                <a:tableStyleId>{5C22544A-7EE6-4342-B048-85BDC9FD1C3A}</a:tableStyleId>
              </a:tblPr>
              <a:tblGrid>
                <a:gridCol w="1981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385752">
                <a:tc>
                  <a:txBody>
                    <a:bodyPr/>
                    <a:lstStyle/>
                    <a:p>
                      <a:pPr algn="l" rtl="0" fontAlgn="b"/>
                      <a:r>
                        <a:rPr lang="en-US" sz="1800" b="0" i="0" u="sng" strike="noStrike" dirty="0">
                          <a:solidFill>
                            <a:srgbClr val="000000"/>
                          </a:solidFill>
                          <a:effectLst/>
                          <a:latin typeface="Arial" panose="020B0604020202020204" pitchFamily="34" charset="0"/>
                          <a:cs typeface="Arial" panose="020B0604020202020204" pitchFamily="34" charset="0"/>
                        </a:rPr>
                        <a:t>Institution</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1800" b="0" i="0" u="sng" strike="noStrike" dirty="0">
                          <a:solidFill>
                            <a:srgbClr val="000000"/>
                          </a:solidFill>
                          <a:effectLst/>
                          <a:latin typeface="Arial" panose="020B0604020202020204" pitchFamily="34" charset="0"/>
                          <a:cs typeface="Arial" panose="020B0604020202020204" pitchFamily="34" charset="0"/>
                        </a:rPr>
                        <a:t>Annual Royalties ($)</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4330">
                <a:tc>
                  <a:txBody>
                    <a:bodyPr/>
                    <a:lstStyle/>
                    <a:p>
                      <a:pPr algn="l" rtl="0" fontAlgn="b"/>
                      <a:r>
                        <a:rPr lang="en-US" sz="1600" b="0" i="0" u="none" strike="noStrike" baseline="0" dirty="0">
                          <a:solidFill>
                            <a:srgbClr val="000000"/>
                          </a:solidFill>
                          <a:effectLst/>
                          <a:latin typeface="Arial" panose="020B0604020202020204" pitchFamily="34" charset="0"/>
                          <a:cs typeface="Arial" panose="020B0604020202020204" pitchFamily="34" charset="0"/>
                        </a:rPr>
                        <a:t>U Texas System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362,712,828 </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4330">
                <a:tc>
                  <a:txBody>
                    <a:bodyPr/>
                    <a:lstStyle/>
                    <a:p>
                      <a:pPr algn="l" rtl="0" fontAlgn="b"/>
                      <a:r>
                        <a:rPr lang="en-US" sz="1600" b="0" i="0" u="none" strike="noStrike" dirty="0">
                          <a:solidFill>
                            <a:srgbClr val="000000"/>
                          </a:solidFill>
                          <a:effectLst/>
                          <a:latin typeface="Arial" panose="020B0604020202020204" pitchFamily="34" charset="0"/>
                          <a:cs typeface="Arial" panose="020B0604020202020204" pitchFamily="34" charset="0"/>
                        </a:rPr>
                        <a:t>Sloan Kettering</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265,284,478 </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7472">
                <a:tc>
                  <a:txBody>
                    <a:bodyPr/>
                    <a:lstStyle/>
                    <a:p>
                      <a:pPr algn="l" rtl="0" fontAlgn="b"/>
                      <a:r>
                        <a:rPr lang="en-US" sz="1600" b="0" i="0" u="none" strike="noStrike" dirty="0">
                          <a:solidFill>
                            <a:srgbClr val="000000"/>
                          </a:solidFill>
                          <a:effectLst/>
                          <a:latin typeface="Arial" panose="020B0604020202020204" pitchFamily="34" charset="0"/>
                          <a:cs typeface="Arial" panose="020B0604020202020204" pitchFamily="34" charset="0"/>
                        </a:rPr>
                        <a:t>City of Hope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165,523,000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7472">
                <a:tc>
                  <a:txBody>
                    <a:bodyPr/>
                    <a:lstStyle/>
                    <a:p>
                      <a:pPr algn="l" rtl="0" fontAlgn="b"/>
                      <a:r>
                        <a:rPr lang="en-US" sz="1600" b="0" i="0" u="none" strike="noStrike" dirty="0">
                          <a:solidFill>
                            <a:srgbClr val="000000"/>
                          </a:solidFill>
                          <a:effectLst/>
                          <a:latin typeface="Arial" panose="020B0604020202020204" pitchFamily="34" charset="0"/>
                          <a:cs typeface="Arial" panose="020B0604020202020204" pitchFamily="34" charset="0"/>
                        </a:rPr>
                        <a:t>Mass General</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142,906,417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2161241"/>
                  </a:ext>
                </a:extLst>
              </a:tr>
              <a:tr h="347472">
                <a:tc>
                  <a:txBody>
                    <a:bodyPr/>
                    <a:lstStyle/>
                    <a:p>
                      <a:pPr algn="l" rtl="0" fontAlgn="b"/>
                      <a:r>
                        <a:rPr lang="en-US" sz="1600" b="0" i="0" u="none" strike="noStrike" dirty="0">
                          <a:solidFill>
                            <a:srgbClr val="000000"/>
                          </a:solidFill>
                          <a:effectLst/>
                          <a:latin typeface="Arial" panose="020B0604020202020204" pitchFamily="34" charset="0"/>
                          <a:cs typeface="Arial" panose="020B0604020202020204" pitchFamily="34" charset="0"/>
                        </a:rPr>
                        <a:t>Princeton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134,338,003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2384702"/>
                  </a:ext>
                </a:extLst>
              </a:tr>
              <a:tr h="347472">
                <a:tc>
                  <a:txBody>
                    <a:bodyPr/>
                    <a:lstStyle/>
                    <a:p>
                      <a:pPr algn="l" rtl="0" fontAlgn="b"/>
                      <a:r>
                        <a:rPr lang="en-US" sz="1600" b="0" i="0" u="none" strike="noStrike" dirty="0">
                          <a:solidFill>
                            <a:srgbClr val="000000"/>
                          </a:solidFill>
                          <a:effectLst/>
                          <a:latin typeface="Arial" panose="020B0604020202020204" pitchFamily="34" charset="0"/>
                          <a:cs typeface="Arial" panose="020B0604020202020204" pitchFamily="34" charset="0"/>
                        </a:rPr>
                        <a:t>Mayo Foundation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117,885,888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4950074"/>
                  </a:ext>
                </a:extLst>
              </a:tr>
              <a:tr h="347472">
                <a:tc>
                  <a:txBody>
                    <a:bodyPr/>
                    <a:lstStyle/>
                    <a:p>
                      <a:pPr algn="l" rtl="0" fontAlgn="b"/>
                      <a:r>
                        <a:rPr lang="en-US" sz="1600" b="0" i="0" u="none" strike="noStrike" dirty="0">
                          <a:solidFill>
                            <a:srgbClr val="000000"/>
                          </a:solidFill>
                          <a:effectLst/>
                          <a:latin typeface="Arial" panose="020B0604020202020204" pitchFamily="34" charset="0"/>
                          <a:cs typeface="Arial" panose="020B0604020202020204" pitchFamily="34" charset="0"/>
                        </a:rPr>
                        <a:t>Stanford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114,022,678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9037905"/>
                  </a:ext>
                </a:extLst>
              </a:tr>
              <a:tr h="344330">
                <a:tc>
                  <a:txBody>
                    <a:bodyPr/>
                    <a:lstStyle/>
                    <a:p>
                      <a:pPr algn="l" rtl="0" fontAlgn="b"/>
                      <a:r>
                        <a:rPr lang="en-US" sz="1600" b="0" i="0" u="none" strike="noStrike" dirty="0">
                          <a:solidFill>
                            <a:srgbClr val="000000"/>
                          </a:solidFill>
                          <a:effectLst/>
                          <a:latin typeface="Arial" panose="020B0604020202020204" pitchFamily="34" charset="0"/>
                          <a:cs typeface="Arial" panose="020B0604020202020204" pitchFamily="34" charset="0"/>
                        </a:rPr>
                        <a:t>U California System</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107,945,000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4330">
                <a:tc>
                  <a:txBody>
                    <a:bodyPr/>
                    <a:lstStyle/>
                    <a:p>
                      <a:pPr algn="l" rtl="0" fontAlgn="b"/>
                      <a:r>
                        <a:rPr lang="en-US" sz="1600" b="0" i="0" u="none" strike="noStrike" dirty="0">
                          <a:solidFill>
                            <a:srgbClr val="000000"/>
                          </a:solidFill>
                          <a:effectLst/>
                          <a:latin typeface="Arial" panose="020B0604020202020204" pitchFamily="34" charset="0"/>
                          <a:cs typeface="Arial" panose="020B0604020202020204" pitchFamily="34" charset="0"/>
                        </a:rPr>
                        <a:t>Northwestern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105,321,475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8551796"/>
                  </a:ext>
                </a:extLst>
              </a:tr>
              <a:tr h="344330">
                <a:tc>
                  <a:txBody>
                    <a:bodyPr/>
                    <a:lstStyle/>
                    <a:p>
                      <a:pPr algn="l" rtl="0" fontAlgn="b"/>
                      <a:r>
                        <a:rPr lang="en-US" sz="1600" b="0" i="0" u="none" strike="noStrike" dirty="0">
                          <a:solidFill>
                            <a:srgbClr val="000000"/>
                          </a:solidFill>
                          <a:effectLst/>
                          <a:latin typeface="Arial" panose="020B0604020202020204" pitchFamily="34" charset="0"/>
                          <a:cs typeface="Arial" panose="020B0604020202020204" pitchFamily="34" charset="0"/>
                        </a:rPr>
                        <a:t>MIT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87,000,000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DDEB2E-01F6-49B4-A15C-47F7E883D07B}" type="slidenum">
              <a:rPr kumimoji="0" lang="en-US" altLang="en-US" sz="105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050" b="0" i="0" u="none" strike="noStrike" kern="1200" cap="none" spc="0" normalizeH="0" baseline="0" noProof="0">
              <a:ln>
                <a:noFill/>
              </a:ln>
              <a:solidFill>
                <a:srgbClr val="FFFFFF"/>
              </a:solidFill>
              <a:effectLst/>
              <a:uLnTx/>
              <a:uFillTx/>
              <a:latin typeface="Arial" charset="0"/>
              <a:ea typeface="+mn-ea"/>
              <a:cs typeface="+mn-cs"/>
            </a:endParaRPr>
          </a:p>
        </p:txBody>
      </p:sp>
      <p:sp>
        <p:nvSpPr>
          <p:cNvPr id="7" name="Line 3">
            <a:extLst>
              <a:ext uri="{FF2B5EF4-FFF2-40B4-BE49-F238E27FC236}">
                <a16:creationId xmlns:a16="http://schemas.microsoft.com/office/drawing/2014/main" id="{38D0DA5C-F002-48B4-BB58-C5B6908505B7}"/>
              </a:ext>
            </a:extLst>
          </p:cNvPr>
          <p:cNvSpPr>
            <a:spLocks noChangeShapeType="1"/>
          </p:cNvSpPr>
          <p:nvPr/>
        </p:nvSpPr>
        <p:spPr bwMode="auto">
          <a:xfrm>
            <a:off x="533400" y="1295400"/>
            <a:ext cx="8077200" cy="0"/>
          </a:xfrm>
          <a:prstGeom prst="line">
            <a:avLst/>
          </a:prstGeom>
          <a:noFill/>
          <a:ln w="12700">
            <a:solidFill>
              <a:srgbClr val="FFCD3F"/>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358356848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990600" y="284869"/>
            <a:ext cx="74785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000" b="1" dirty="0">
                <a:solidFill>
                  <a:srgbClr val="000000"/>
                </a:solidFill>
                <a:latin typeface="Helvetica" panose="020B0604020202020204" pitchFamily="34" charset="0"/>
                <a:cs typeface="Helvetica" panose="020B0604020202020204" pitchFamily="34" charset="0"/>
                <a:sym typeface="Times New Roman" pitchFamily="18" charset="0"/>
              </a:rPr>
              <a:t>Licensing Income Distribution</a:t>
            </a:r>
          </a:p>
        </p:txBody>
      </p:sp>
      <p:sp>
        <p:nvSpPr>
          <p:cNvPr id="193573" name="Rectangle 37"/>
          <p:cNvSpPr>
            <a:spLocks noChangeArrowheads="1"/>
          </p:cNvSpPr>
          <p:nvPr/>
        </p:nvSpPr>
        <p:spPr bwMode="auto">
          <a:xfrm>
            <a:off x="0" y="521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2" name="Slide Number Placeholder 1"/>
          <p:cNvSpPr>
            <a:spLocks noGrp="1"/>
          </p:cNvSpPr>
          <p:nvPr>
            <p:ph type="sldNum" sz="quarter" idx="12"/>
          </p:nvPr>
        </p:nvSpPr>
        <p:spPr/>
        <p:txBody>
          <a:bodyPr/>
          <a:lstStyle/>
          <a:p>
            <a:pPr>
              <a:defRPr/>
            </a:pPr>
            <a:fld id="{6CDDEB2E-01F6-49B4-A15C-47F7E883D07B}" type="slidenum">
              <a:rPr lang="en-US" altLang="en-US" smtClean="0"/>
              <a:pPr>
                <a:defRPr/>
              </a:pPr>
              <a:t>5</a:t>
            </a:fld>
            <a:endParaRPr lang="en-US" altLang="en-US"/>
          </a:p>
        </p:txBody>
      </p:sp>
      <p:pic>
        <p:nvPicPr>
          <p:cNvPr id="3" name="Picture 2">
            <a:extLst>
              <a:ext uri="{FF2B5EF4-FFF2-40B4-BE49-F238E27FC236}">
                <a16:creationId xmlns:a16="http://schemas.microsoft.com/office/drawing/2014/main" id="{175043A2-C88B-4076-95F5-85E7C3F98156}"/>
              </a:ext>
            </a:extLst>
          </p:cNvPr>
          <p:cNvPicPr>
            <a:picLocks noChangeAspect="1"/>
          </p:cNvPicPr>
          <p:nvPr/>
        </p:nvPicPr>
        <p:blipFill>
          <a:blip r:embed="rId2"/>
          <a:stretch>
            <a:fillRect/>
          </a:stretch>
        </p:blipFill>
        <p:spPr>
          <a:xfrm>
            <a:off x="1866900" y="3907631"/>
            <a:ext cx="5410200" cy="2124424"/>
          </a:xfrm>
          <a:prstGeom prst="rect">
            <a:avLst/>
          </a:prstGeom>
        </p:spPr>
      </p:pic>
      <p:sp>
        <p:nvSpPr>
          <p:cNvPr id="4" name="TextBox 3">
            <a:extLst>
              <a:ext uri="{FF2B5EF4-FFF2-40B4-BE49-F238E27FC236}">
                <a16:creationId xmlns:a16="http://schemas.microsoft.com/office/drawing/2014/main" id="{88BAF9D1-D95A-425C-AFCE-A90C1C57B1CE}"/>
              </a:ext>
            </a:extLst>
          </p:cNvPr>
          <p:cNvSpPr txBox="1"/>
          <p:nvPr/>
        </p:nvSpPr>
        <p:spPr>
          <a:xfrm>
            <a:off x="659740" y="1926860"/>
            <a:ext cx="7686675" cy="1754326"/>
          </a:xfrm>
          <a:prstGeom prst="rect">
            <a:avLst/>
          </a:prstGeom>
          <a:noFill/>
        </p:spPr>
        <p:txBody>
          <a:bodyPr wrap="square" rtlCol="0">
            <a:spAutoFit/>
          </a:bodyPr>
          <a:lstStyle/>
          <a:p>
            <a:pPr algn="just"/>
            <a:r>
              <a:rPr lang="en-US" dirty="0">
                <a:latin typeface="Helvetica" panose="020B0604020202020204" pitchFamily="34" charset="0"/>
                <a:cs typeface="Helvetica" panose="020B0604020202020204" pitchFamily="34" charset="0"/>
              </a:rPr>
              <a:t>Distribution of licensing income follows the standard policy in place at UCF. Cumulative Net Income (gross royalties minus direct costs of patenting, copyright registration, trademark registration, licensing, legal, and other related expenses) resulting from Inventions and Works (excluding books) to which UCF takes title is divided according to the following distribution:</a:t>
            </a:r>
          </a:p>
        </p:txBody>
      </p:sp>
      <p:sp>
        <p:nvSpPr>
          <p:cNvPr id="8" name="Line 3">
            <a:extLst>
              <a:ext uri="{FF2B5EF4-FFF2-40B4-BE49-F238E27FC236}">
                <a16:creationId xmlns:a16="http://schemas.microsoft.com/office/drawing/2014/main" id="{7E5F44B1-CED1-4DA5-A0D6-9A5F68CE1189}"/>
              </a:ext>
            </a:extLst>
          </p:cNvPr>
          <p:cNvSpPr>
            <a:spLocks noChangeShapeType="1"/>
          </p:cNvSpPr>
          <p:nvPr/>
        </p:nvSpPr>
        <p:spPr bwMode="auto">
          <a:xfrm>
            <a:off x="533400" y="1219200"/>
            <a:ext cx="8077200" cy="0"/>
          </a:xfrm>
          <a:prstGeom prst="line">
            <a:avLst/>
          </a:prstGeom>
          <a:noFill/>
          <a:ln w="12700">
            <a:solidFill>
              <a:srgbClr val="FFCD3F"/>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9461222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4819E7-BB7F-4CD6-BEF2-015326CF0383}" type="slidenum">
              <a:rPr kumimoji="0" lang="en-US" altLang="en-US" sz="1300" b="0" i="0" u="none" strike="noStrike" kern="1200" cap="none" spc="0" normalizeH="0" baseline="0" noProof="0">
                <a:ln>
                  <a:noFill/>
                </a:ln>
                <a:solidFill>
                  <a:prstClr val="white"/>
                </a:solidFill>
                <a:effectLst/>
                <a:uLnTx/>
                <a:uFillTx/>
                <a:latin typeface="Helvetica" charset="0"/>
                <a:cs typeface="Helvetica"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dirty="0">
              <a:ln>
                <a:noFill/>
              </a:ln>
              <a:solidFill>
                <a:prstClr val="white"/>
              </a:solidFill>
              <a:effectLst/>
              <a:uLnTx/>
              <a:uFillTx/>
              <a:latin typeface="Helvetica" charset="0"/>
              <a:cs typeface="Helvetica" charset="0"/>
            </a:endParaRPr>
          </a:p>
        </p:txBody>
      </p:sp>
      <p:sp>
        <p:nvSpPr>
          <p:cNvPr id="155650" name="Text Box 2"/>
          <p:cNvSpPr txBox="1">
            <a:spLocks noChangeArrowheads="1"/>
          </p:cNvSpPr>
          <p:nvPr/>
        </p:nvSpPr>
        <p:spPr bwMode="auto">
          <a:xfrm>
            <a:off x="533400" y="370184"/>
            <a:ext cx="777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Intellectual Property: UCF Regulations</a:t>
            </a:r>
          </a:p>
        </p:txBody>
      </p:sp>
      <p:sp>
        <p:nvSpPr>
          <p:cNvPr id="155652" name="Text Box 4"/>
          <p:cNvSpPr txBox="1">
            <a:spLocks noChangeArrowheads="1"/>
          </p:cNvSpPr>
          <p:nvPr/>
        </p:nvSpPr>
        <p:spPr bwMode="auto">
          <a:xfrm>
            <a:off x="533400" y="1219200"/>
            <a:ext cx="8305800"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CC9900"/>
                </a:solidFill>
                <a:effectLst/>
                <a:uLnTx/>
                <a:uFillTx/>
                <a:latin typeface="Helvetica" panose="020B0604020202020204" pitchFamily="34" charset="0"/>
                <a:ea typeface="+mn-ea"/>
                <a:cs typeface="Helvetica" panose="020B0604020202020204" pitchFamily="34" charset="0"/>
              </a:rPr>
              <a:t>Intellectual Property Submission/Review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(1) University Personnel are required to disclose to the Office of Technology Transfer all Inventions made in the field in which the Inventor is employed by the University or for which there has been University Support and all Works developed by Creators using University Support;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(2) The Office of Technology Transfer will assess the novelty and marketability of the Inventions and Works and determine the extent to which the University should be involved in protection, development, and promotion of the Inventions and Works;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(3) The Office of Technology Transfer will inform the Inventors and Creators of University's decision within 90 days from the date of receipt of Invention/Work disclosure.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CC9900"/>
              </a:solidFill>
              <a:effectLst/>
              <a:uLnTx/>
              <a:uFillTx/>
              <a:latin typeface="Helvetica" panose="020B0604020202020204" pitchFamily="34" charset="0"/>
              <a:ea typeface="+mn-ea"/>
              <a:cs typeface="Helvetica" panose="020B0604020202020204" pitchFamily="34" charset="0"/>
              <a:hlinkClick r:id="" action="ppaction://noactio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CC9900"/>
                </a:solidFill>
                <a:effectLst/>
                <a:uLnTx/>
                <a:uFillTx/>
                <a:latin typeface="Helvetica" panose="020B0604020202020204" pitchFamily="34" charset="0"/>
                <a:ea typeface="+mn-ea"/>
                <a:cs typeface="Helvetica" panose="020B0604020202020204" pitchFamily="34" charset="0"/>
                <a:hlinkClick r:id="rId2"/>
              </a:rPr>
              <a:t>http://collectivebargaining.ucf.edu/CBA/final2019-2021fullbook.pdf</a:t>
            </a:r>
            <a:r>
              <a:rPr kumimoji="0" lang="en-US" sz="1200" b="0" i="0" u="none" strike="noStrike" kern="1200" cap="none" spc="0" normalizeH="0" baseline="0" noProof="0" dirty="0">
                <a:ln>
                  <a:noFill/>
                </a:ln>
                <a:solidFill>
                  <a:srgbClr val="CC9900"/>
                </a:solidFill>
                <a:effectLst/>
                <a:uLnTx/>
                <a:uFillTx/>
                <a:latin typeface="Helvetica" panose="020B0604020202020204" pitchFamily="34" charset="0"/>
                <a:ea typeface="+mn-ea"/>
                <a:cs typeface="Helvetica" panose="020B0604020202020204" pitchFamily="34" charset="0"/>
                <a:hlinkClick r:id="" action="ppaction://noaction"/>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600" dirty="0">
              <a:solidFill>
                <a:srgbClr val="CC9900"/>
              </a:solidFill>
              <a:latin typeface="Helvetica" panose="020B0604020202020204" pitchFamily="34" charset="0"/>
              <a:cs typeface="Helvetica"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CC9900"/>
                </a:solidFill>
                <a:effectLst/>
                <a:uLnTx/>
                <a:uFillTx/>
                <a:latin typeface="Helvetica" panose="020B0604020202020204" pitchFamily="34" charset="0"/>
                <a:ea typeface="+mn-ea"/>
                <a:cs typeface="Helvetica" panose="020B0604020202020204" pitchFamily="34" charset="0"/>
                <a:hlinkClick r:id="rId3"/>
              </a:rPr>
              <a:t>https://regulations.ucf.edu/chapter2/documents/2.029PatentsTrademarksSecretsFINALJune21.pdf</a:t>
            </a:r>
            <a:r>
              <a:rPr kumimoji="0" lang="en-US" sz="1200" b="0" i="0" u="none" strike="noStrike" kern="1200" cap="none" spc="0" normalizeH="0" baseline="0" noProof="0" dirty="0">
                <a:ln>
                  <a:noFill/>
                </a:ln>
                <a:solidFill>
                  <a:srgbClr val="CC9900"/>
                </a:solidFill>
                <a:effectLst/>
                <a:uLnTx/>
                <a:uFillTx/>
                <a:latin typeface="Helvetica" panose="020B0604020202020204" pitchFamily="34" charset="0"/>
                <a:ea typeface="+mn-ea"/>
                <a:cs typeface="Helvetica"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CC9900"/>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CC9900"/>
                </a:solidFill>
                <a:effectLst/>
                <a:uLnTx/>
                <a:uFillTx/>
                <a:latin typeface="Helvetica" panose="020B0604020202020204" pitchFamily="34" charset="0"/>
                <a:ea typeface="+mn-ea"/>
                <a:cs typeface="Helvetica" panose="020B0604020202020204" pitchFamily="34" charset="0"/>
                <a:hlinkClick r:id="rId4"/>
              </a:rPr>
              <a:t>https://regulations.ucf.edu/chapter2/documents/2.033CopyrightsandWorksFINALDec2020.pdf</a:t>
            </a:r>
            <a:r>
              <a:rPr kumimoji="0" lang="en-US" sz="1200" b="0" i="0" u="none" strike="noStrike" kern="1200" cap="none" spc="0" normalizeH="0" baseline="0" noProof="0" dirty="0">
                <a:ln>
                  <a:noFill/>
                </a:ln>
                <a:solidFill>
                  <a:srgbClr val="CC9900"/>
                </a:solidFill>
                <a:effectLst/>
                <a:uLnTx/>
                <a:uFillTx/>
                <a:latin typeface="Helvetica" panose="020B0604020202020204" pitchFamily="34" charset="0"/>
                <a:ea typeface="+mn-ea"/>
                <a:cs typeface="Helvetica" panose="020B0604020202020204" pitchFamily="34" charset="0"/>
              </a:rPr>
              <a:t>  </a:t>
            </a:r>
          </a:p>
        </p:txBody>
      </p:sp>
      <p:sp>
        <p:nvSpPr>
          <p:cNvPr id="8" name="Line 3">
            <a:extLst>
              <a:ext uri="{FF2B5EF4-FFF2-40B4-BE49-F238E27FC236}">
                <a16:creationId xmlns:a16="http://schemas.microsoft.com/office/drawing/2014/main" id="{5D2914B6-00A9-4C83-8E47-39D2EBEC6644}"/>
              </a:ext>
            </a:extLst>
          </p:cNvPr>
          <p:cNvSpPr>
            <a:spLocks noChangeShapeType="1"/>
          </p:cNvSpPr>
          <p:nvPr/>
        </p:nvSpPr>
        <p:spPr bwMode="auto">
          <a:xfrm>
            <a:off x="533400" y="1066800"/>
            <a:ext cx="8077200" cy="0"/>
          </a:xfrm>
          <a:prstGeom prst="line">
            <a:avLst/>
          </a:prstGeom>
          <a:noFill/>
          <a:ln w="12700">
            <a:solidFill>
              <a:srgbClr val="FFCD3F"/>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9972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Oval 20"/>
          <p:cNvSpPr>
            <a:spLocks noChangeArrowheads="1"/>
          </p:cNvSpPr>
          <p:nvPr/>
        </p:nvSpPr>
        <p:spPr bwMode="auto">
          <a:xfrm>
            <a:off x="3733800" y="5029201"/>
            <a:ext cx="996950" cy="990600"/>
          </a:xfrm>
          <a:prstGeom prst="ellipse">
            <a:avLst/>
          </a:prstGeom>
          <a:solidFill>
            <a:schemeClr val="accent6"/>
          </a:solidFill>
          <a:ln w="19050">
            <a:noFill/>
            <a:round/>
            <a:headEnd/>
            <a:tailEnd/>
          </a:ln>
        </p:spPr>
        <p:txBody>
          <a:bodyPr wrap="none" anchor="ctr"/>
          <a:lstStyle/>
          <a:p>
            <a:endParaRPr lang="en-US"/>
          </a:p>
        </p:txBody>
      </p:sp>
      <p:sp>
        <p:nvSpPr>
          <p:cNvPr id="34818" name="Text Box 9"/>
          <p:cNvSpPr txBox="1">
            <a:spLocks noChangeArrowheads="1"/>
          </p:cNvSpPr>
          <p:nvPr/>
        </p:nvSpPr>
        <p:spPr bwMode="auto">
          <a:xfrm>
            <a:off x="4953000" y="2514600"/>
            <a:ext cx="1654175" cy="646113"/>
          </a:xfrm>
          <a:prstGeom prst="rect">
            <a:avLst/>
          </a:prstGeom>
          <a:noFill/>
          <a:ln w="6350">
            <a:solidFill>
              <a:srgbClr val="CC9900"/>
            </a:solidFill>
            <a:prstDash val="dash"/>
            <a:miter lim="800000"/>
            <a:headEnd/>
            <a:tailEnd/>
          </a:ln>
        </p:spPr>
        <p:txBody>
          <a:bodyPr>
            <a:spAutoFit/>
          </a:bodyPr>
          <a:lstStyle/>
          <a:p>
            <a:pPr algn="ctr">
              <a:spcBef>
                <a:spcPct val="50000"/>
              </a:spcBef>
            </a:pPr>
            <a:r>
              <a:rPr lang="en-US" sz="1200"/>
              <a:t>Technology Commercialization Committee</a:t>
            </a:r>
          </a:p>
        </p:txBody>
      </p:sp>
      <p:sp>
        <p:nvSpPr>
          <p:cNvPr id="34819" name="Text Box 14"/>
          <p:cNvSpPr txBox="1">
            <a:spLocks noChangeArrowheads="1"/>
          </p:cNvSpPr>
          <p:nvPr/>
        </p:nvSpPr>
        <p:spPr bwMode="auto">
          <a:xfrm>
            <a:off x="4953000" y="4086225"/>
            <a:ext cx="1676400" cy="463550"/>
          </a:xfrm>
          <a:prstGeom prst="rect">
            <a:avLst/>
          </a:prstGeom>
          <a:noFill/>
          <a:ln w="6350">
            <a:solidFill>
              <a:srgbClr val="CC9900"/>
            </a:solidFill>
            <a:prstDash val="dash"/>
            <a:miter lim="800000"/>
            <a:headEnd/>
            <a:tailEnd/>
          </a:ln>
        </p:spPr>
        <p:txBody>
          <a:bodyPr>
            <a:spAutoFit/>
          </a:bodyPr>
          <a:lstStyle/>
          <a:p>
            <a:pPr algn="ctr">
              <a:spcBef>
                <a:spcPct val="50000"/>
              </a:spcBef>
            </a:pPr>
            <a:r>
              <a:rPr lang="en-US" sz="1200"/>
              <a:t>Commercialization Strategy</a:t>
            </a:r>
          </a:p>
        </p:txBody>
      </p:sp>
      <p:sp>
        <p:nvSpPr>
          <p:cNvPr id="34859" name="Oval 17"/>
          <p:cNvSpPr>
            <a:spLocks noChangeArrowheads="1"/>
          </p:cNvSpPr>
          <p:nvPr/>
        </p:nvSpPr>
        <p:spPr bwMode="auto">
          <a:xfrm>
            <a:off x="6629400" y="5010150"/>
            <a:ext cx="982401" cy="1009650"/>
          </a:xfrm>
          <a:prstGeom prst="ellipse">
            <a:avLst/>
          </a:prstGeom>
          <a:solidFill>
            <a:schemeClr val="accent5">
              <a:lumMod val="60000"/>
              <a:lumOff val="40000"/>
            </a:schemeClr>
          </a:solidFill>
          <a:ln w="19050">
            <a:noFill/>
            <a:round/>
            <a:headEnd/>
            <a:tailEnd/>
          </a:ln>
        </p:spPr>
        <p:txBody>
          <a:bodyPr wrap="none" anchor="ctr"/>
          <a:lstStyle/>
          <a:p>
            <a:endParaRPr lang="en-US"/>
          </a:p>
        </p:txBody>
      </p:sp>
      <p:sp>
        <p:nvSpPr>
          <p:cNvPr id="34821" name="Text Box 19"/>
          <p:cNvSpPr txBox="1">
            <a:spLocks noChangeArrowheads="1"/>
          </p:cNvSpPr>
          <p:nvPr/>
        </p:nvSpPr>
        <p:spPr bwMode="auto">
          <a:xfrm>
            <a:off x="3598198" y="5369089"/>
            <a:ext cx="1246188" cy="338554"/>
          </a:xfrm>
          <a:prstGeom prst="rect">
            <a:avLst/>
          </a:prstGeom>
          <a:noFill/>
          <a:ln w="9525">
            <a:noFill/>
            <a:miter lim="800000"/>
            <a:headEnd/>
            <a:tailEnd/>
          </a:ln>
        </p:spPr>
        <p:txBody>
          <a:bodyPr>
            <a:spAutoFit/>
          </a:bodyPr>
          <a:lstStyle/>
          <a:p>
            <a:pPr algn="ctr">
              <a:spcBef>
                <a:spcPct val="50000"/>
              </a:spcBef>
            </a:pPr>
            <a:r>
              <a:rPr lang="en-US" sz="1600" dirty="0"/>
              <a:t>Start-Up</a:t>
            </a:r>
          </a:p>
        </p:txBody>
      </p:sp>
      <p:sp>
        <p:nvSpPr>
          <p:cNvPr id="34823" name="Line 22"/>
          <p:cNvSpPr>
            <a:spLocks noChangeShapeType="1"/>
          </p:cNvSpPr>
          <p:nvPr/>
        </p:nvSpPr>
        <p:spPr bwMode="auto">
          <a:xfrm flipH="1">
            <a:off x="3886200" y="1752600"/>
            <a:ext cx="0" cy="371475"/>
          </a:xfrm>
          <a:prstGeom prst="line">
            <a:avLst/>
          </a:prstGeom>
          <a:noFill/>
          <a:ln w="9525">
            <a:solidFill>
              <a:schemeClr val="tx1"/>
            </a:solidFill>
            <a:round/>
            <a:headEnd/>
            <a:tailEnd type="triangle" w="med" len="med"/>
          </a:ln>
        </p:spPr>
        <p:txBody>
          <a:bodyPr/>
          <a:lstStyle/>
          <a:p>
            <a:endParaRPr lang="en-US"/>
          </a:p>
        </p:txBody>
      </p:sp>
      <p:sp>
        <p:nvSpPr>
          <p:cNvPr id="34825" name="Line 26"/>
          <p:cNvSpPr>
            <a:spLocks noChangeShapeType="1"/>
          </p:cNvSpPr>
          <p:nvPr/>
        </p:nvSpPr>
        <p:spPr bwMode="auto">
          <a:xfrm>
            <a:off x="4779882" y="2237184"/>
            <a:ext cx="260350" cy="212725"/>
          </a:xfrm>
          <a:prstGeom prst="line">
            <a:avLst/>
          </a:prstGeom>
          <a:noFill/>
          <a:ln w="9525">
            <a:solidFill>
              <a:schemeClr val="tx1"/>
            </a:solidFill>
            <a:round/>
            <a:headEnd/>
            <a:tailEnd type="triangle" w="med" len="med"/>
          </a:ln>
        </p:spPr>
        <p:txBody>
          <a:bodyPr/>
          <a:lstStyle/>
          <a:p>
            <a:endParaRPr lang="en-US"/>
          </a:p>
        </p:txBody>
      </p:sp>
      <p:sp>
        <p:nvSpPr>
          <p:cNvPr id="34826" name="Line 28"/>
          <p:cNvSpPr>
            <a:spLocks noChangeShapeType="1"/>
          </p:cNvSpPr>
          <p:nvPr/>
        </p:nvSpPr>
        <p:spPr bwMode="auto">
          <a:xfrm flipH="1">
            <a:off x="4792029" y="3302629"/>
            <a:ext cx="276225" cy="217488"/>
          </a:xfrm>
          <a:prstGeom prst="line">
            <a:avLst/>
          </a:prstGeom>
          <a:noFill/>
          <a:ln w="9525">
            <a:solidFill>
              <a:schemeClr val="tx1"/>
            </a:solidFill>
            <a:round/>
            <a:headEnd/>
            <a:tailEnd type="triangle" w="med" len="med"/>
          </a:ln>
        </p:spPr>
        <p:txBody>
          <a:bodyPr/>
          <a:lstStyle/>
          <a:p>
            <a:endParaRPr lang="en-US"/>
          </a:p>
        </p:txBody>
      </p:sp>
      <p:sp>
        <p:nvSpPr>
          <p:cNvPr id="34827" name="Line 31"/>
          <p:cNvSpPr>
            <a:spLocks noChangeShapeType="1"/>
          </p:cNvSpPr>
          <p:nvPr/>
        </p:nvSpPr>
        <p:spPr bwMode="auto">
          <a:xfrm>
            <a:off x="4800600" y="3733800"/>
            <a:ext cx="233363" cy="277813"/>
          </a:xfrm>
          <a:prstGeom prst="line">
            <a:avLst/>
          </a:prstGeom>
          <a:noFill/>
          <a:ln w="9525">
            <a:solidFill>
              <a:schemeClr val="tx1"/>
            </a:solidFill>
            <a:round/>
            <a:headEnd/>
            <a:tailEnd type="triangle" w="med" len="med"/>
          </a:ln>
        </p:spPr>
        <p:txBody>
          <a:bodyPr/>
          <a:lstStyle/>
          <a:p>
            <a:endParaRPr lang="en-US"/>
          </a:p>
        </p:txBody>
      </p:sp>
      <p:sp>
        <p:nvSpPr>
          <p:cNvPr id="34828" name="Line 33"/>
          <p:cNvSpPr>
            <a:spLocks noChangeShapeType="1"/>
          </p:cNvSpPr>
          <p:nvPr/>
        </p:nvSpPr>
        <p:spPr bwMode="auto">
          <a:xfrm>
            <a:off x="6207919" y="4709160"/>
            <a:ext cx="497681" cy="417513"/>
          </a:xfrm>
          <a:prstGeom prst="line">
            <a:avLst/>
          </a:prstGeom>
          <a:noFill/>
          <a:ln w="9525">
            <a:solidFill>
              <a:schemeClr val="tx1"/>
            </a:solidFill>
            <a:round/>
            <a:headEnd/>
            <a:tailEnd type="triangle" w="med" len="med"/>
          </a:ln>
        </p:spPr>
        <p:txBody>
          <a:bodyPr/>
          <a:lstStyle/>
          <a:p>
            <a:endParaRPr lang="en-US"/>
          </a:p>
        </p:txBody>
      </p:sp>
      <p:sp>
        <p:nvSpPr>
          <p:cNvPr id="34829" name="Line 34"/>
          <p:cNvSpPr>
            <a:spLocks noChangeShapeType="1"/>
          </p:cNvSpPr>
          <p:nvPr/>
        </p:nvSpPr>
        <p:spPr bwMode="auto">
          <a:xfrm flipH="1">
            <a:off x="4800600" y="4706937"/>
            <a:ext cx="535308" cy="452438"/>
          </a:xfrm>
          <a:prstGeom prst="line">
            <a:avLst/>
          </a:prstGeom>
          <a:noFill/>
          <a:ln w="9525">
            <a:solidFill>
              <a:schemeClr val="tx1"/>
            </a:solidFill>
            <a:round/>
            <a:headEnd/>
            <a:tailEnd type="triangle" w="med" len="med"/>
          </a:ln>
        </p:spPr>
        <p:txBody>
          <a:bodyPr/>
          <a:lstStyle/>
          <a:p>
            <a:endParaRPr lang="en-US"/>
          </a:p>
        </p:txBody>
      </p:sp>
      <p:sp>
        <p:nvSpPr>
          <p:cNvPr id="34830" name="Line 35"/>
          <p:cNvSpPr>
            <a:spLocks noChangeShapeType="1"/>
          </p:cNvSpPr>
          <p:nvPr/>
        </p:nvSpPr>
        <p:spPr bwMode="auto">
          <a:xfrm flipV="1">
            <a:off x="3226794" y="5803456"/>
            <a:ext cx="415784" cy="131761"/>
          </a:xfrm>
          <a:prstGeom prst="line">
            <a:avLst/>
          </a:prstGeom>
          <a:noFill/>
          <a:ln w="9525">
            <a:solidFill>
              <a:schemeClr val="tx1"/>
            </a:solidFill>
            <a:round/>
            <a:headEnd/>
            <a:tailEnd type="triangle" w="med" len="med"/>
          </a:ln>
        </p:spPr>
        <p:txBody>
          <a:bodyPr/>
          <a:lstStyle/>
          <a:p>
            <a:endParaRPr lang="en-US"/>
          </a:p>
        </p:txBody>
      </p:sp>
      <p:sp>
        <p:nvSpPr>
          <p:cNvPr id="34831" name="Line 36"/>
          <p:cNvSpPr>
            <a:spLocks noChangeShapeType="1"/>
          </p:cNvSpPr>
          <p:nvPr/>
        </p:nvSpPr>
        <p:spPr bwMode="auto">
          <a:xfrm>
            <a:off x="3226793" y="5239708"/>
            <a:ext cx="415785" cy="131762"/>
          </a:xfrm>
          <a:prstGeom prst="line">
            <a:avLst/>
          </a:prstGeom>
          <a:noFill/>
          <a:ln w="9525">
            <a:solidFill>
              <a:schemeClr val="tx1"/>
            </a:solidFill>
            <a:round/>
            <a:headEnd/>
            <a:tailEnd type="triangle" w="med" len="med"/>
          </a:ln>
        </p:spPr>
        <p:txBody>
          <a:bodyPr/>
          <a:lstStyle/>
          <a:p>
            <a:endParaRPr lang="en-US"/>
          </a:p>
        </p:txBody>
      </p:sp>
      <p:sp>
        <p:nvSpPr>
          <p:cNvPr id="34832" name="Rectangle 4"/>
          <p:cNvSpPr>
            <a:spLocks noChangeArrowheads="1"/>
          </p:cNvSpPr>
          <p:nvPr/>
        </p:nvSpPr>
        <p:spPr bwMode="auto">
          <a:xfrm>
            <a:off x="2971800" y="2133600"/>
            <a:ext cx="1760538" cy="609600"/>
          </a:xfrm>
          <a:prstGeom prst="rect">
            <a:avLst/>
          </a:prstGeom>
          <a:solidFill>
            <a:srgbClr val="FFE59B"/>
          </a:solidFill>
          <a:ln w="25400">
            <a:noFill/>
            <a:miter lim="800000"/>
            <a:headEnd/>
            <a:tailEnd/>
          </a:ln>
        </p:spPr>
        <p:txBody>
          <a:bodyPr wrap="none" anchor="ctr"/>
          <a:lstStyle/>
          <a:p>
            <a:endParaRPr lang="en-US"/>
          </a:p>
        </p:txBody>
      </p:sp>
      <p:sp>
        <p:nvSpPr>
          <p:cNvPr id="34833" name="Text Box 37"/>
          <p:cNvSpPr txBox="1">
            <a:spLocks noChangeArrowheads="1"/>
          </p:cNvSpPr>
          <p:nvPr/>
        </p:nvSpPr>
        <p:spPr bwMode="auto">
          <a:xfrm>
            <a:off x="2895600" y="2209800"/>
            <a:ext cx="1828800" cy="457200"/>
          </a:xfrm>
          <a:prstGeom prst="rect">
            <a:avLst/>
          </a:prstGeom>
          <a:noFill/>
          <a:ln w="9525">
            <a:noFill/>
            <a:miter lim="800000"/>
            <a:headEnd/>
            <a:tailEnd/>
          </a:ln>
        </p:spPr>
        <p:txBody>
          <a:bodyPr>
            <a:spAutoFit/>
          </a:bodyPr>
          <a:lstStyle/>
          <a:p>
            <a:pPr algn="ctr"/>
            <a:r>
              <a:rPr lang="en-US" sz="1200" dirty="0"/>
              <a:t>IP Assessment/Patent Strategy</a:t>
            </a:r>
          </a:p>
        </p:txBody>
      </p:sp>
      <p:grpSp>
        <p:nvGrpSpPr>
          <p:cNvPr id="34834" name="Group 50"/>
          <p:cNvGrpSpPr>
            <a:grpSpLocks/>
          </p:cNvGrpSpPr>
          <p:nvPr/>
        </p:nvGrpSpPr>
        <p:grpSpPr bwMode="auto">
          <a:xfrm>
            <a:off x="2971800" y="3276600"/>
            <a:ext cx="1760538" cy="581025"/>
            <a:chOff x="1392" y="1968"/>
            <a:chExt cx="1109" cy="366"/>
          </a:xfrm>
        </p:grpSpPr>
        <p:sp>
          <p:nvSpPr>
            <p:cNvPr id="34856" name="Rectangle 3"/>
            <p:cNvSpPr>
              <a:spLocks noChangeArrowheads="1"/>
            </p:cNvSpPr>
            <p:nvPr/>
          </p:nvSpPr>
          <p:spPr bwMode="auto">
            <a:xfrm>
              <a:off x="1392" y="1968"/>
              <a:ext cx="1109" cy="366"/>
            </a:xfrm>
            <a:prstGeom prst="rect">
              <a:avLst/>
            </a:prstGeom>
            <a:solidFill>
              <a:srgbClr val="FFE59B"/>
            </a:solidFill>
            <a:ln w="25400">
              <a:noFill/>
              <a:miter lim="800000"/>
              <a:headEnd/>
              <a:tailEnd/>
            </a:ln>
          </p:spPr>
          <p:txBody>
            <a:bodyPr wrap="none" anchor="ctr"/>
            <a:lstStyle/>
            <a:p>
              <a:endParaRPr lang="en-US"/>
            </a:p>
          </p:txBody>
        </p:sp>
        <p:sp>
          <p:nvSpPr>
            <p:cNvPr id="34857" name="Text Box 38"/>
            <p:cNvSpPr txBox="1">
              <a:spLocks noChangeArrowheads="1"/>
            </p:cNvSpPr>
            <p:nvPr/>
          </p:nvSpPr>
          <p:spPr bwMode="auto">
            <a:xfrm>
              <a:off x="1428" y="2016"/>
              <a:ext cx="1020" cy="288"/>
            </a:xfrm>
            <a:prstGeom prst="rect">
              <a:avLst/>
            </a:prstGeom>
            <a:noFill/>
            <a:ln w="9525">
              <a:noFill/>
              <a:miter lim="800000"/>
              <a:headEnd/>
              <a:tailEnd/>
            </a:ln>
          </p:spPr>
          <p:txBody>
            <a:bodyPr>
              <a:spAutoFit/>
            </a:bodyPr>
            <a:lstStyle/>
            <a:p>
              <a:pPr algn="ctr">
                <a:spcBef>
                  <a:spcPct val="50000"/>
                </a:spcBef>
              </a:pPr>
              <a:r>
                <a:rPr lang="en-US" sz="1200"/>
                <a:t>Market and Business Analysis</a:t>
              </a:r>
            </a:p>
          </p:txBody>
        </p:sp>
      </p:grpSp>
      <p:grpSp>
        <p:nvGrpSpPr>
          <p:cNvPr id="34835" name="Group 54"/>
          <p:cNvGrpSpPr>
            <a:grpSpLocks/>
          </p:cNvGrpSpPr>
          <p:nvPr/>
        </p:nvGrpSpPr>
        <p:grpSpPr bwMode="auto">
          <a:xfrm>
            <a:off x="1600200" y="5010150"/>
            <a:ext cx="1608138" cy="533400"/>
            <a:chOff x="1824" y="2688"/>
            <a:chExt cx="1109" cy="336"/>
          </a:xfrm>
        </p:grpSpPr>
        <p:sp>
          <p:nvSpPr>
            <p:cNvPr id="34854" name="Rectangle 2"/>
            <p:cNvSpPr>
              <a:spLocks noChangeArrowheads="1"/>
            </p:cNvSpPr>
            <p:nvPr/>
          </p:nvSpPr>
          <p:spPr bwMode="auto">
            <a:xfrm>
              <a:off x="1824" y="2688"/>
              <a:ext cx="1109" cy="336"/>
            </a:xfrm>
            <a:prstGeom prst="rect">
              <a:avLst/>
            </a:prstGeom>
            <a:solidFill>
              <a:srgbClr val="FFD253"/>
            </a:solidFill>
            <a:ln w="25400">
              <a:noFill/>
              <a:miter lim="800000"/>
              <a:headEnd/>
              <a:tailEnd/>
            </a:ln>
          </p:spPr>
          <p:txBody>
            <a:bodyPr wrap="none" anchor="ctr"/>
            <a:lstStyle/>
            <a:p>
              <a:endParaRPr lang="en-US"/>
            </a:p>
          </p:txBody>
        </p:sp>
        <p:sp>
          <p:nvSpPr>
            <p:cNvPr id="34855" name="Text Box 3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algn="ctr">
                <a:spcBef>
                  <a:spcPct val="50000"/>
                </a:spcBef>
              </a:pPr>
              <a:r>
                <a:rPr lang="en-US" sz="1200"/>
                <a:t>Coaching</a:t>
              </a:r>
            </a:p>
          </p:txBody>
        </p:sp>
      </p:grpSp>
      <p:sp>
        <p:nvSpPr>
          <p:cNvPr id="34836" name="Text Box 40"/>
          <p:cNvSpPr txBox="1">
            <a:spLocks noChangeArrowheads="1"/>
          </p:cNvSpPr>
          <p:nvPr/>
        </p:nvSpPr>
        <p:spPr bwMode="auto">
          <a:xfrm>
            <a:off x="453915" y="320814"/>
            <a:ext cx="6635970" cy="707886"/>
          </a:xfrm>
          <a:prstGeom prst="rect">
            <a:avLst/>
          </a:prstGeom>
          <a:noFill/>
          <a:ln w="9525">
            <a:noFill/>
            <a:miter lim="800000"/>
            <a:headEnd/>
            <a:tailEnd/>
          </a:ln>
        </p:spPr>
        <p:txBody>
          <a:bodyPr wrap="square">
            <a:spAutoFit/>
          </a:bodyPr>
          <a:lstStyle/>
          <a:p>
            <a:r>
              <a:rPr lang="en-US" sz="4000" b="1" dirty="0">
                <a:solidFill>
                  <a:srgbClr val="000000"/>
                </a:solidFill>
                <a:latin typeface="Helvetica" panose="020B0604020202020204" pitchFamily="34" charset="0"/>
                <a:cs typeface="Helvetica" panose="020B0604020202020204" pitchFamily="34" charset="0"/>
              </a:rPr>
              <a:t>Path to Commercialization</a:t>
            </a:r>
          </a:p>
        </p:txBody>
      </p:sp>
      <p:sp>
        <p:nvSpPr>
          <p:cNvPr id="34838" name="Line 45"/>
          <p:cNvSpPr>
            <a:spLocks noChangeShapeType="1"/>
          </p:cNvSpPr>
          <p:nvPr/>
        </p:nvSpPr>
        <p:spPr bwMode="auto">
          <a:xfrm flipH="1">
            <a:off x="3886200" y="2819400"/>
            <a:ext cx="0" cy="371475"/>
          </a:xfrm>
          <a:prstGeom prst="line">
            <a:avLst/>
          </a:prstGeom>
          <a:noFill/>
          <a:ln w="9525">
            <a:solidFill>
              <a:schemeClr val="tx1"/>
            </a:solidFill>
            <a:round/>
            <a:headEnd/>
            <a:tailEnd type="triangle" w="med" len="med"/>
          </a:ln>
        </p:spPr>
        <p:txBody>
          <a:bodyPr/>
          <a:lstStyle/>
          <a:p>
            <a:endParaRPr lang="en-US"/>
          </a:p>
        </p:txBody>
      </p:sp>
      <p:grpSp>
        <p:nvGrpSpPr>
          <p:cNvPr id="34839" name="Group 47"/>
          <p:cNvGrpSpPr>
            <a:grpSpLocks/>
          </p:cNvGrpSpPr>
          <p:nvPr/>
        </p:nvGrpSpPr>
        <p:grpSpPr bwMode="auto">
          <a:xfrm>
            <a:off x="2971800" y="1295400"/>
            <a:ext cx="1760538" cy="407988"/>
            <a:chOff x="3408" y="576"/>
            <a:chExt cx="1109" cy="257"/>
          </a:xfrm>
        </p:grpSpPr>
        <p:sp>
          <p:nvSpPr>
            <p:cNvPr id="34852" name="Rectangle 46"/>
            <p:cNvSpPr>
              <a:spLocks noChangeArrowheads="1"/>
            </p:cNvSpPr>
            <p:nvPr/>
          </p:nvSpPr>
          <p:spPr bwMode="auto">
            <a:xfrm>
              <a:off x="3408" y="576"/>
              <a:ext cx="1109" cy="257"/>
            </a:xfrm>
            <a:prstGeom prst="rect">
              <a:avLst/>
            </a:prstGeom>
            <a:solidFill>
              <a:srgbClr val="FFE59B"/>
            </a:solidFill>
            <a:ln w="25400">
              <a:noFill/>
              <a:miter lim="800000"/>
              <a:headEnd/>
              <a:tailEnd/>
            </a:ln>
          </p:spPr>
          <p:txBody>
            <a:bodyPr wrap="none" anchor="ctr"/>
            <a:lstStyle/>
            <a:p>
              <a:endParaRPr lang="en-US"/>
            </a:p>
          </p:txBody>
        </p:sp>
        <p:sp>
          <p:nvSpPr>
            <p:cNvPr id="34853" name="Text Box 7"/>
            <p:cNvSpPr txBox="1">
              <a:spLocks noChangeArrowheads="1"/>
            </p:cNvSpPr>
            <p:nvPr/>
          </p:nvSpPr>
          <p:spPr bwMode="auto">
            <a:xfrm>
              <a:off x="3582" y="619"/>
              <a:ext cx="769" cy="174"/>
            </a:xfrm>
            <a:prstGeom prst="rect">
              <a:avLst/>
            </a:prstGeom>
            <a:noFill/>
            <a:ln w="9525">
              <a:noFill/>
              <a:miter lim="800000"/>
              <a:headEnd/>
              <a:tailEnd/>
            </a:ln>
          </p:spPr>
          <p:txBody>
            <a:bodyPr wrap="square">
              <a:spAutoFit/>
            </a:bodyPr>
            <a:lstStyle/>
            <a:p>
              <a:pPr algn="ctr">
                <a:spcBef>
                  <a:spcPct val="50000"/>
                </a:spcBef>
              </a:pPr>
              <a:r>
                <a:rPr lang="en-US" sz="1200" dirty="0"/>
                <a:t>Invention/Work</a:t>
              </a:r>
            </a:p>
          </p:txBody>
        </p:sp>
      </p:grpSp>
      <p:pic>
        <p:nvPicPr>
          <p:cNvPr id="34840" name="Picture 53" descr="MCj04413970000[1]"/>
          <p:cNvPicPr>
            <a:picLocks noChangeAspect="1" noChangeArrowheads="1"/>
          </p:cNvPicPr>
          <p:nvPr/>
        </p:nvPicPr>
        <p:blipFill>
          <a:blip r:embed="rId2"/>
          <a:srcRect l="25000" t="8333" r="19333" b="11000"/>
          <a:stretch>
            <a:fillRect/>
          </a:stretch>
        </p:blipFill>
        <p:spPr bwMode="auto">
          <a:xfrm>
            <a:off x="4448175" y="1323975"/>
            <a:ext cx="246063" cy="357188"/>
          </a:xfrm>
          <a:prstGeom prst="rect">
            <a:avLst/>
          </a:prstGeom>
          <a:noFill/>
          <a:ln w="9525">
            <a:noFill/>
            <a:miter lim="800000"/>
            <a:headEnd/>
            <a:tailEnd/>
          </a:ln>
        </p:spPr>
      </p:pic>
      <p:pic>
        <p:nvPicPr>
          <p:cNvPr id="34841" name="Picture 52" descr="MCj04413970000[1]"/>
          <p:cNvPicPr>
            <a:picLocks noChangeAspect="1" noChangeArrowheads="1"/>
          </p:cNvPicPr>
          <p:nvPr/>
        </p:nvPicPr>
        <p:blipFill>
          <a:blip r:embed="rId2"/>
          <a:srcRect l="25000" t="8333" r="19333" b="11000"/>
          <a:stretch>
            <a:fillRect/>
          </a:stretch>
        </p:blipFill>
        <p:spPr bwMode="auto">
          <a:xfrm>
            <a:off x="3026568" y="1333500"/>
            <a:ext cx="246063" cy="357188"/>
          </a:xfrm>
          <a:prstGeom prst="rect">
            <a:avLst/>
          </a:prstGeom>
          <a:noFill/>
          <a:ln w="9525">
            <a:noFill/>
            <a:miter lim="800000"/>
            <a:headEnd/>
            <a:tailEnd/>
          </a:ln>
        </p:spPr>
      </p:pic>
      <p:grpSp>
        <p:nvGrpSpPr>
          <p:cNvPr id="34842" name="Group 57"/>
          <p:cNvGrpSpPr>
            <a:grpSpLocks/>
          </p:cNvGrpSpPr>
          <p:nvPr/>
        </p:nvGrpSpPr>
        <p:grpSpPr bwMode="auto">
          <a:xfrm>
            <a:off x="1600200" y="5638800"/>
            <a:ext cx="1600200" cy="533400"/>
            <a:chOff x="1824" y="2688"/>
            <a:chExt cx="1109" cy="336"/>
          </a:xfrm>
        </p:grpSpPr>
        <p:sp>
          <p:nvSpPr>
            <p:cNvPr id="34850" name="Rectangle 58"/>
            <p:cNvSpPr>
              <a:spLocks noChangeArrowheads="1"/>
            </p:cNvSpPr>
            <p:nvPr/>
          </p:nvSpPr>
          <p:spPr bwMode="auto">
            <a:xfrm>
              <a:off x="1824" y="2688"/>
              <a:ext cx="1109" cy="336"/>
            </a:xfrm>
            <a:prstGeom prst="rect">
              <a:avLst/>
            </a:prstGeom>
            <a:solidFill>
              <a:srgbClr val="FFD253"/>
            </a:solidFill>
            <a:ln w="25400">
              <a:noFill/>
              <a:miter lim="800000"/>
              <a:headEnd/>
              <a:tailEnd/>
            </a:ln>
          </p:spPr>
          <p:txBody>
            <a:bodyPr wrap="none" anchor="ctr"/>
            <a:lstStyle/>
            <a:p>
              <a:endParaRPr lang="en-US"/>
            </a:p>
          </p:txBody>
        </p:sp>
        <p:sp>
          <p:nvSpPr>
            <p:cNvPr id="34851" name="Text Box 5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algn="ctr">
                <a:spcBef>
                  <a:spcPct val="50000"/>
                </a:spcBef>
              </a:pPr>
              <a:r>
                <a:rPr lang="en-US" sz="1200"/>
                <a:t>Incubation</a:t>
              </a:r>
            </a:p>
          </p:txBody>
        </p:sp>
      </p:grpSp>
      <p:sp>
        <p:nvSpPr>
          <p:cNvPr id="2" name="Slide Number Placeholder 1"/>
          <p:cNvSpPr>
            <a:spLocks noGrp="1"/>
          </p:cNvSpPr>
          <p:nvPr>
            <p:ph type="sldNum" sz="quarter" idx="12"/>
          </p:nvPr>
        </p:nvSpPr>
        <p:spPr/>
        <p:txBody>
          <a:bodyPr/>
          <a:lstStyle/>
          <a:p>
            <a:pPr>
              <a:defRPr/>
            </a:pPr>
            <a:fld id="{6CDDEB2E-01F6-49B4-A15C-47F7E883D07B}" type="slidenum">
              <a:rPr lang="en-US" altLang="en-US" smtClean="0"/>
              <a:pPr>
                <a:defRPr/>
              </a:pPr>
              <a:t>7</a:t>
            </a:fld>
            <a:endParaRPr lang="en-US" altLang="en-US"/>
          </a:p>
        </p:txBody>
      </p:sp>
      <p:sp>
        <p:nvSpPr>
          <p:cNvPr id="45" name="Text Box 16"/>
          <p:cNvSpPr txBox="1">
            <a:spLocks noChangeArrowheads="1"/>
          </p:cNvSpPr>
          <p:nvPr/>
        </p:nvSpPr>
        <p:spPr bwMode="auto">
          <a:xfrm>
            <a:off x="6556375" y="5280239"/>
            <a:ext cx="1063625" cy="523220"/>
          </a:xfrm>
          <a:prstGeom prst="rect">
            <a:avLst/>
          </a:prstGeom>
          <a:noFill/>
          <a:ln w="9525">
            <a:noFill/>
            <a:miter lim="800000"/>
            <a:headEnd/>
            <a:tailEnd/>
          </a:ln>
        </p:spPr>
        <p:txBody>
          <a:bodyPr>
            <a:spAutoFit/>
          </a:bodyPr>
          <a:lstStyle/>
          <a:p>
            <a:pPr algn="ctr">
              <a:spcBef>
                <a:spcPct val="50000"/>
              </a:spcBef>
            </a:pPr>
            <a:r>
              <a:rPr lang="en-US" sz="1400" dirty="0"/>
              <a:t>External</a:t>
            </a:r>
            <a:br>
              <a:rPr lang="en-US" sz="1400" dirty="0"/>
            </a:br>
            <a:r>
              <a:rPr lang="en-US" sz="1400" dirty="0"/>
              <a:t>Company</a:t>
            </a:r>
          </a:p>
        </p:txBody>
      </p:sp>
      <p:grpSp>
        <p:nvGrpSpPr>
          <p:cNvPr id="40" name="Group 9">
            <a:extLst>
              <a:ext uri="{FF2B5EF4-FFF2-40B4-BE49-F238E27FC236}">
                <a16:creationId xmlns:a16="http://schemas.microsoft.com/office/drawing/2014/main" id="{189B0C06-6EBA-4BB3-89C4-2CC67414CF4A}"/>
              </a:ext>
            </a:extLst>
          </p:cNvPr>
          <p:cNvGrpSpPr>
            <a:grpSpLocks/>
          </p:cNvGrpSpPr>
          <p:nvPr/>
        </p:nvGrpSpPr>
        <p:grpSpPr bwMode="auto">
          <a:xfrm>
            <a:off x="7583381" y="1790752"/>
            <a:ext cx="1149376" cy="628046"/>
            <a:chOff x="4224" y="1824"/>
            <a:chExt cx="816" cy="384"/>
          </a:xfrm>
        </p:grpSpPr>
        <p:sp>
          <p:nvSpPr>
            <p:cNvPr id="41" name="Oval 10">
              <a:extLst>
                <a:ext uri="{FF2B5EF4-FFF2-40B4-BE49-F238E27FC236}">
                  <a16:creationId xmlns:a16="http://schemas.microsoft.com/office/drawing/2014/main" id="{082076EF-F259-4241-A536-6470E6589316}"/>
                </a:ext>
              </a:extLst>
            </p:cNvPr>
            <p:cNvSpPr>
              <a:spLocks noChangeArrowheads="1"/>
            </p:cNvSpPr>
            <p:nvPr/>
          </p:nvSpPr>
          <p:spPr bwMode="auto">
            <a:xfrm>
              <a:off x="4224" y="1824"/>
              <a:ext cx="816" cy="384"/>
            </a:xfrm>
            <a:prstGeom prst="ellipse">
              <a:avLst/>
            </a:prstGeom>
            <a:solidFill>
              <a:srgbClr val="FFDA71"/>
            </a:solidFill>
            <a:ln w="9525">
              <a:noFill/>
              <a:round/>
              <a:headEnd/>
              <a:tailEnd/>
            </a:ln>
          </p:spPr>
          <p:txBody>
            <a:bodyPr wrap="none" anchor="ctr"/>
            <a:lstStyle/>
            <a:p>
              <a:endParaRPr lang="en-US"/>
            </a:p>
          </p:txBody>
        </p:sp>
        <p:sp>
          <p:nvSpPr>
            <p:cNvPr id="42" name="Text Box 11">
              <a:extLst>
                <a:ext uri="{FF2B5EF4-FFF2-40B4-BE49-F238E27FC236}">
                  <a16:creationId xmlns:a16="http://schemas.microsoft.com/office/drawing/2014/main" id="{9A848EC8-DB31-4837-8AAA-51DC9A33E203}"/>
                </a:ext>
              </a:extLst>
            </p:cNvPr>
            <p:cNvSpPr txBox="1">
              <a:spLocks noChangeArrowheads="1"/>
            </p:cNvSpPr>
            <p:nvPr/>
          </p:nvSpPr>
          <p:spPr bwMode="auto">
            <a:xfrm>
              <a:off x="4320" y="1920"/>
              <a:ext cx="625" cy="173"/>
            </a:xfrm>
            <a:prstGeom prst="rect">
              <a:avLst/>
            </a:prstGeom>
            <a:noFill/>
            <a:ln w="9525">
              <a:noFill/>
              <a:miter lim="800000"/>
              <a:headEnd/>
              <a:tailEnd/>
            </a:ln>
          </p:spPr>
          <p:txBody>
            <a:bodyPr>
              <a:spAutoFit/>
            </a:bodyPr>
            <a:lstStyle/>
            <a:p>
              <a:pPr algn="ctr">
                <a:spcBef>
                  <a:spcPct val="50000"/>
                </a:spcBef>
              </a:pPr>
              <a:r>
                <a:rPr lang="en-US" sz="1200" dirty="0"/>
                <a:t>Inventors</a:t>
              </a:r>
            </a:p>
          </p:txBody>
        </p:sp>
      </p:grpSp>
      <p:sp>
        <p:nvSpPr>
          <p:cNvPr id="43" name="AutoShape 13">
            <a:extLst>
              <a:ext uri="{FF2B5EF4-FFF2-40B4-BE49-F238E27FC236}">
                <a16:creationId xmlns:a16="http://schemas.microsoft.com/office/drawing/2014/main" id="{352C362E-1F96-417D-B9F1-45A6F5F384C2}"/>
              </a:ext>
            </a:extLst>
          </p:cNvPr>
          <p:cNvSpPr>
            <a:spLocks noChangeArrowheads="1"/>
          </p:cNvSpPr>
          <p:nvPr/>
        </p:nvSpPr>
        <p:spPr bwMode="auto">
          <a:xfrm rot="3418124">
            <a:off x="6815271" y="1710847"/>
            <a:ext cx="392529" cy="826818"/>
          </a:xfrm>
          <a:prstGeom prst="curvedRightArrow">
            <a:avLst>
              <a:gd name="adj1" fmla="val 25545"/>
              <a:gd name="adj2" fmla="val 74462"/>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44" name="AutoShape 14">
            <a:extLst>
              <a:ext uri="{FF2B5EF4-FFF2-40B4-BE49-F238E27FC236}">
                <a16:creationId xmlns:a16="http://schemas.microsoft.com/office/drawing/2014/main" id="{63ABCFB2-C3BF-4065-A4E8-A3D8A1DA2083}"/>
              </a:ext>
            </a:extLst>
          </p:cNvPr>
          <p:cNvSpPr>
            <a:spLocks noChangeArrowheads="1"/>
          </p:cNvSpPr>
          <p:nvPr/>
        </p:nvSpPr>
        <p:spPr bwMode="auto">
          <a:xfrm rot="-6924177">
            <a:off x="7498330" y="2390173"/>
            <a:ext cx="392529" cy="826818"/>
          </a:xfrm>
          <a:prstGeom prst="curvedRightArrow">
            <a:avLst>
              <a:gd name="adj1" fmla="val 25545"/>
              <a:gd name="adj2" fmla="val 74462"/>
              <a:gd name="adj3" fmla="val 33333"/>
            </a:avLst>
          </a:prstGeom>
          <a:solidFill>
            <a:schemeClr val="accent1"/>
          </a:solidFill>
          <a:ln w="9525">
            <a:solidFill>
              <a:schemeClr val="tx1"/>
            </a:solidFill>
            <a:miter lim="800000"/>
            <a:headEnd/>
            <a:tailEnd/>
          </a:ln>
        </p:spPr>
        <p:txBody>
          <a:bodyPr wrap="none" anchor="ctr"/>
          <a:lstStyle/>
          <a:p>
            <a:endParaRPr lang="en-US"/>
          </a:p>
        </p:txBody>
      </p:sp>
      <p:pic>
        <p:nvPicPr>
          <p:cNvPr id="3" name="Picture 2">
            <a:extLst>
              <a:ext uri="{FF2B5EF4-FFF2-40B4-BE49-F238E27FC236}">
                <a16:creationId xmlns:a16="http://schemas.microsoft.com/office/drawing/2014/main" id="{CEE8DB86-CB29-40FA-907F-57F305981010}"/>
              </a:ext>
            </a:extLst>
          </p:cNvPr>
          <p:cNvPicPr>
            <a:picLocks noChangeAspect="1"/>
          </p:cNvPicPr>
          <p:nvPr/>
        </p:nvPicPr>
        <p:blipFill>
          <a:blip r:embed="rId3"/>
          <a:stretch>
            <a:fillRect/>
          </a:stretch>
        </p:blipFill>
        <p:spPr>
          <a:xfrm>
            <a:off x="546097" y="1292728"/>
            <a:ext cx="1063628" cy="759979"/>
          </a:xfrm>
          <a:prstGeom prst="rect">
            <a:avLst/>
          </a:prstGeom>
        </p:spPr>
      </p:pic>
      <p:grpSp>
        <p:nvGrpSpPr>
          <p:cNvPr id="47" name="Group 9">
            <a:extLst>
              <a:ext uri="{FF2B5EF4-FFF2-40B4-BE49-F238E27FC236}">
                <a16:creationId xmlns:a16="http://schemas.microsoft.com/office/drawing/2014/main" id="{E0622FEC-B1B2-4BFE-B1E8-9305E5FD03C9}"/>
              </a:ext>
            </a:extLst>
          </p:cNvPr>
          <p:cNvGrpSpPr>
            <a:grpSpLocks/>
          </p:cNvGrpSpPr>
          <p:nvPr/>
        </p:nvGrpSpPr>
        <p:grpSpPr bwMode="auto">
          <a:xfrm>
            <a:off x="7658219" y="3429000"/>
            <a:ext cx="1149384" cy="628046"/>
            <a:chOff x="4224" y="1824"/>
            <a:chExt cx="816" cy="384"/>
          </a:xfrm>
        </p:grpSpPr>
        <p:sp>
          <p:nvSpPr>
            <p:cNvPr id="48" name="Oval 10">
              <a:extLst>
                <a:ext uri="{FF2B5EF4-FFF2-40B4-BE49-F238E27FC236}">
                  <a16:creationId xmlns:a16="http://schemas.microsoft.com/office/drawing/2014/main" id="{08F6F4CA-94E8-4CD5-AE8A-5CD43E10EB42}"/>
                </a:ext>
              </a:extLst>
            </p:cNvPr>
            <p:cNvSpPr>
              <a:spLocks noChangeArrowheads="1"/>
            </p:cNvSpPr>
            <p:nvPr/>
          </p:nvSpPr>
          <p:spPr bwMode="auto">
            <a:xfrm>
              <a:off x="4224" y="1824"/>
              <a:ext cx="816" cy="384"/>
            </a:xfrm>
            <a:prstGeom prst="ellipse">
              <a:avLst/>
            </a:prstGeom>
            <a:solidFill>
              <a:srgbClr val="FFDA71"/>
            </a:solidFill>
            <a:ln w="9525">
              <a:noFill/>
              <a:round/>
              <a:headEnd/>
              <a:tailEnd/>
            </a:ln>
          </p:spPr>
          <p:txBody>
            <a:bodyPr wrap="none" anchor="ctr"/>
            <a:lstStyle/>
            <a:p>
              <a:endParaRPr lang="en-US"/>
            </a:p>
          </p:txBody>
        </p:sp>
        <p:sp>
          <p:nvSpPr>
            <p:cNvPr id="49" name="Text Box 11">
              <a:extLst>
                <a:ext uri="{FF2B5EF4-FFF2-40B4-BE49-F238E27FC236}">
                  <a16:creationId xmlns:a16="http://schemas.microsoft.com/office/drawing/2014/main" id="{323D0EDB-3E59-4195-B13B-4B160D23365A}"/>
                </a:ext>
              </a:extLst>
            </p:cNvPr>
            <p:cNvSpPr txBox="1">
              <a:spLocks noChangeArrowheads="1"/>
            </p:cNvSpPr>
            <p:nvPr/>
          </p:nvSpPr>
          <p:spPr bwMode="auto">
            <a:xfrm>
              <a:off x="4320" y="1920"/>
              <a:ext cx="625" cy="173"/>
            </a:xfrm>
            <a:prstGeom prst="rect">
              <a:avLst/>
            </a:prstGeom>
            <a:noFill/>
            <a:ln w="9525">
              <a:noFill/>
              <a:miter lim="800000"/>
              <a:headEnd/>
              <a:tailEnd/>
            </a:ln>
          </p:spPr>
          <p:txBody>
            <a:bodyPr>
              <a:spAutoFit/>
            </a:bodyPr>
            <a:lstStyle/>
            <a:p>
              <a:pPr algn="ctr">
                <a:spcBef>
                  <a:spcPct val="50000"/>
                </a:spcBef>
              </a:pPr>
              <a:r>
                <a:rPr lang="en-US" sz="1200" dirty="0"/>
                <a:t>Inventors</a:t>
              </a:r>
            </a:p>
          </p:txBody>
        </p:sp>
      </p:grpSp>
      <p:sp>
        <p:nvSpPr>
          <p:cNvPr id="50" name="AutoShape 13">
            <a:extLst>
              <a:ext uri="{FF2B5EF4-FFF2-40B4-BE49-F238E27FC236}">
                <a16:creationId xmlns:a16="http://schemas.microsoft.com/office/drawing/2014/main" id="{640CF252-0850-42E1-B5AE-C4004813B5A7}"/>
              </a:ext>
            </a:extLst>
          </p:cNvPr>
          <p:cNvSpPr>
            <a:spLocks noChangeArrowheads="1"/>
          </p:cNvSpPr>
          <p:nvPr/>
        </p:nvSpPr>
        <p:spPr bwMode="auto">
          <a:xfrm rot="3418124">
            <a:off x="6890112" y="3349091"/>
            <a:ext cx="392529" cy="826824"/>
          </a:xfrm>
          <a:prstGeom prst="curvedRightArrow">
            <a:avLst>
              <a:gd name="adj1" fmla="val 25545"/>
              <a:gd name="adj2" fmla="val 74462"/>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51" name="AutoShape 14">
            <a:extLst>
              <a:ext uri="{FF2B5EF4-FFF2-40B4-BE49-F238E27FC236}">
                <a16:creationId xmlns:a16="http://schemas.microsoft.com/office/drawing/2014/main" id="{757AF150-7104-4F01-8138-BD5F1196BAB4}"/>
              </a:ext>
            </a:extLst>
          </p:cNvPr>
          <p:cNvSpPr>
            <a:spLocks noChangeArrowheads="1"/>
          </p:cNvSpPr>
          <p:nvPr/>
        </p:nvSpPr>
        <p:spPr bwMode="auto">
          <a:xfrm rot="-6924177">
            <a:off x="7573171" y="4028417"/>
            <a:ext cx="392529" cy="826824"/>
          </a:xfrm>
          <a:prstGeom prst="curvedRightArrow">
            <a:avLst>
              <a:gd name="adj1" fmla="val 25545"/>
              <a:gd name="adj2" fmla="val 74462"/>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52" name="Line 3">
            <a:extLst>
              <a:ext uri="{FF2B5EF4-FFF2-40B4-BE49-F238E27FC236}">
                <a16:creationId xmlns:a16="http://schemas.microsoft.com/office/drawing/2014/main" id="{094FB94F-9D6F-4E86-943F-679FA82697A6}"/>
              </a:ext>
            </a:extLst>
          </p:cNvPr>
          <p:cNvSpPr>
            <a:spLocks noChangeShapeType="1"/>
          </p:cNvSpPr>
          <p:nvPr/>
        </p:nvSpPr>
        <p:spPr bwMode="auto">
          <a:xfrm>
            <a:off x="488849" y="1032384"/>
            <a:ext cx="8077200" cy="0"/>
          </a:xfrm>
          <a:prstGeom prst="line">
            <a:avLst/>
          </a:prstGeom>
          <a:noFill/>
          <a:ln w="12700">
            <a:solidFill>
              <a:srgbClr val="FFCD3F"/>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17863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DFDB27-E73F-C645-9F26-A3C5A4664860}"/>
              </a:ext>
            </a:extLst>
          </p:cNvPr>
          <p:cNvSpPr/>
          <p:nvPr/>
        </p:nvSpPr>
        <p:spPr>
          <a:xfrm>
            <a:off x="0" y="6633009"/>
            <a:ext cx="9144000" cy="224991"/>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A29"/>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7F0CC7E-05EB-7342-AD80-1A0D9D5B22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sp>
        <p:nvSpPr>
          <p:cNvPr id="7" name="TextBox 6"/>
          <p:cNvSpPr txBox="1"/>
          <p:nvPr/>
        </p:nvSpPr>
        <p:spPr>
          <a:xfrm>
            <a:off x="888542" y="51460"/>
            <a:ext cx="741356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Office of Technology Transfer</a:t>
            </a:r>
          </a:p>
        </p:txBody>
      </p:sp>
      <p:sp>
        <p:nvSpPr>
          <p:cNvPr id="9" name="TextBox 8"/>
          <p:cNvSpPr txBox="1"/>
          <p:nvPr/>
        </p:nvSpPr>
        <p:spPr>
          <a:xfrm>
            <a:off x="0" y="6657945"/>
            <a:ext cx="2145139"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Adapted from AUTM with permission. www.autm.net</a:t>
            </a:r>
          </a:p>
        </p:txBody>
      </p:sp>
      <p:grpSp>
        <p:nvGrpSpPr>
          <p:cNvPr id="15" name="Group 14">
            <a:extLst>
              <a:ext uri="{FF2B5EF4-FFF2-40B4-BE49-F238E27FC236}">
                <a16:creationId xmlns:a16="http://schemas.microsoft.com/office/drawing/2014/main" id="{64E1C2D9-5D42-4070-98D2-5E1985E454E6}"/>
              </a:ext>
            </a:extLst>
          </p:cNvPr>
          <p:cNvGrpSpPr/>
          <p:nvPr/>
        </p:nvGrpSpPr>
        <p:grpSpPr>
          <a:xfrm>
            <a:off x="6156780" y="1438680"/>
            <a:ext cx="2697848" cy="4187681"/>
            <a:chOff x="6156780" y="1438680"/>
            <a:chExt cx="2697848" cy="4187681"/>
          </a:xfrm>
        </p:grpSpPr>
        <p:sp>
          <p:nvSpPr>
            <p:cNvPr id="8" name="TextBox 7"/>
            <p:cNvSpPr txBox="1"/>
            <p:nvPr/>
          </p:nvSpPr>
          <p:spPr>
            <a:xfrm>
              <a:off x="6156780" y="1438680"/>
              <a:ext cx="2697848"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dedicated team of professionals works to bring UCF discoveries to the marketplace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through intellectual property protection, marketing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licensing and connects researchers with companies and entrepreneurs to transform innovative ideas into successful products.</a:t>
              </a:r>
            </a:p>
          </p:txBody>
        </p:sp>
        <p:sp>
          <p:nvSpPr>
            <p:cNvPr id="22" name="TextBox 21">
              <a:extLst>
                <a:ext uri="{FF2B5EF4-FFF2-40B4-BE49-F238E27FC236}">
                  <a16:creationId xmlns:a16="http://schemas.microsoft.com/office/drawing/2014/main" id="{3AEFE6F3-AD69-41DA-B4A2-E8F32723E2BA}"/>
                </a:ext>
              </a:extLst>
            </p:cNvPr>
            <p:cNvSpPr txBox="1"/>
            <p:nvPr/>
          </p:nvSpPr>
          <p:spPr>
            <a:xfrm>
              <a:off x="6496848" y="4782540"/>
              <a:ext cx="1634670" cy="8438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906"/>
                  </a:solidFill>
                  <a:effectLst/>
                  <a:uLnTx/>
                  <a:uFillTx/>
                  <a:latin typeface="Arial Black" panose="020B0A04020102020204" pitchFamily="34" charset="0"/>
                  <a:ea typeface="+mn-ea"/>
                  <a:cs typeface="+mn-cs"/>
                </a:rPr>
                <a:t>1,057</a:t>
              </a:r>
            </a:p>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Total U.S. patents secured through FY 2021 </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94" name="object 11">
            <a:extLst>
              <a:ext uri="{FF2B5EF4-FFF2-40B4-BE49-F238E27FC236}">
                <a16:creationId xmlns:a16="http://schemas.microsoft.com/office/drawing/2014/main" id="{0D4F0906-08AC-4C9D-8657-5EF3F46524AD}"/>
              </a:ext>
            </a:extLst>
          </p:cNvPr>
          <p:cNvSpPr txBox="1"/>
          <p:nvPr/>
        </p:nvSpPr>
        <p:spPr>
          <a:xfrm>
            <a:off x="3049926" y="4704949"/>
            <a:ext cx="717927" cy="1470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Gotham Black"/>
                <a:ea typeface="+mn-ea"/>
                <a:cs typeface="Gotham Black"/>
              </a:rPr>
              <a:t>Marketing</a:t>
            </a:r>
            <a:endParaRPr kumimoji="0" sz="900" b="0" i="0" u="none" strike="noStrike" kern="1200" cap="none" spc="0" normalizeH="0" baseline="0" noProof="0" dirty="0">
              <a:ln>
                <a:noFill/>
              </a:ln>
              <a:solidFill>
                <a:prstClr val="white"/>
              </a:solidFill>
              <a:effectLst/>
              <a:uLnTx/>
              <a:uFillTx/>
              <a:latin typeface="Gotham Black"/>
              <a:ea typeface="+mn-ea"/>
              <a:cs typeface="Gotham Black"/>
            </a:endParaRPr>
          </a:p>
        </p:txBody>
      </p:sp>
      <p:sp>
        <p:nvSpPr>
          <p:cNvPr id="95" name="object 12">
            <a:extLst>
              <a:ext uri="{FF2B5EF4-FFF2-40B4-BE49-F238E27FC236}">
                <a16:creationId xmlns:a16="http://schemas.microsoft.com/office/drawing/2014/main" id="{C97E08F6-ECB3-45F9-B057-E425428F9A7F}"/>
              </a:ext>
            </a:extLst>
          </p:cNvPr>
          <p:cNvSpPr txBox="1"/>
          <p:nvPr/>
        </p:nvSpPr>
        <p:spPr>
          <a:xfrm>
            <a:off x="3883606" y="4058336"/>
            <a:ext cx="982590" cy="1470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Gotham Black"/>
                <a:ea typeface="+mn-ea"/>
                <a:cs typeface="Gotham Black"/>
              </a:rPr>
              <a:t>IP Protection</a:t>
            </a:r>
            <a:endParaRPr kumimoji="0" sz="900" b="0" i="0" u="none" strike="noStrike" kern="1200" cap="none" spc="0" normalizeH="0" baseline="0" noProof="0" dirty="0">
              <a:ln>
                <a:noFill/>
              </a:ln>
              <a:solidFill>
                <a:prstClr val="white"/>
              </a:solidFill>
              <a:effectLst/>
              <a:uLnTx/>
              <a:uFillTx/>
              <a:latin typeface="Gotham Black"/>
              <a:ea typeface="+mn-ea"/>
              <a:cs typeface="Gotham Black"/>
            </a:endParaRPr>
          </a:p>
        </p:txBody>
      </p:sp>
      <p:sp>
        <p:nvSpPr>
          <p:cNvPr id="96" name="object 13">
            <a:extLst>
              <a:ext uri="{FF2B5EF4-FFF2-40B4-BE49-F238E27FC236}">
                <a16:creationId xmlns:a16="http://schemas.microsoft.com/office/drawing/2014/main" id="{64DD5801-D9C1-4350-A8A0-427983B00869}"/>
              </a:ext>
            </a:extLst>
          </p:cNvPr>
          <p:cNvSpPr txBox="1"/>
          <p:nvPr/>
        </p:nvSpPr>
        <p:spPr>
          <a:xfrm>
            <a:off x="4046386" y="3158169"/>
            <a:ext cx="779159" cy="1470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Gotham Black"/>
                <a:ea typeface="+mn-ea"/>
                <a:cs typeface="Gotham Black"/>
              </a:rPr>
              <a:t>Evaluation</a:t>
            </a:r>
            <a:endParaRPr kumimoji="0" sz="900" b="0" i="0" u="none" strike="noStrike" kern="1200" cap="none" spc="0" normalizeH="0" baseline="0" noProof="0" dirty="0">
              <a:ln>
                <a:noFill/>
              </a:ln>
              <a:solidFill>
                <a:prstClr val="white"/>
              </a:solidFill>
              <a:effectLst/>
              <a:uLnTx/>
              <a:uFillTx/>
              <a:latin typeface="Gotham Black"/>
              <a:ea typeface="+mn-ea"/>
              <a:cs typeface="Gotham Black"/>
            </a:endParaRPr>
          </a:p>
        </p:txBody>
      </p:sp>
      <p:sp>
        <p:nvSpPr>
          <p:cNvPr id="97" name="object 14">
            <a:extLst>
              <a:ext uri="{FF2B5EF4-FFF2-40B4-BE49-F238E27FC236}">
                <a16:creationId xmlns:a16="http://schemas.microsoft.com/office/drawing/2014/main" id="{3DB74126-7C06-4C24-A98B-EE15641CC5DB}"/>
              </a:ext>
            </a:extLst>
          </p:cNvPr>
          <p:cNvSpPr txBox="1"/>
          <p:nvPr/>
        </p:nvSpPr>
        <p:spPr>
          <a:xfrm>
            <a:off x="3430665" y="2303928"/>
            <a:ext cx="678822" cy="1470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Gotham Black"/>
                <a:ea typeface="+mn-ea"/>
                <a:cs typeface="Gotham Black"/>
              </a:rPr>
              <a:t>Invention</a:t>
            </a:r>
            <a:endParaRPr kumimoji="0" sz="900" b="0" i="0" u="none" strike="noStrike" kern="1200" cap="none" spc="0" normalizeH="0" baseline="0" noProof="0" dirty="0">
              <a:ln>
                <a:noFill/>
              </a:ln>
              <a:solidFill>
                <a:prstClr val="white"/>
              </a:solidFill>
              <a:effectLst/>
              <a:uLnTx/>
              <a:uFillTx/>
              <a:latin typeface="Gotham Black"/>
              <a:ea typeface="+mn-ea"/>
              <a:cs typeface="Gotham Black"/>
            </a:endParaRPr>
          </a:p>
        </p:txBody>
      </p:sp>
      <p:sp>
        <p:nvSpPr>
          <p:cNvPr id="101" name="object 20">
            <a:extLst>
              <a:ext uri="{FF2B5EF4-FFF2-40B4-BE49-F238E27FC236}">
                <a16:creationId xmlns:a16="http://schemas.microsoft.com/office/drawing/2014/main" id="{0DE3AA60-5CC1-44F0-856B-35026045641E}"/>
              </a:ext>
            </a:extLst>
          </p:cNvPr>
          <p:cNvSpPr txBox="1"/>
          <p:nvPr/>
        </p:nvSpPr>
        <p:spPr>
          <a:xfrm>
            <a:off x="2441196" y="3168120"/>
            <a:ext cx="1465757" cy="1084015"/>
          </a:xfrm>
          <a:prstGeom prst="rect">
            <a:avLst/>
          </a:prstGeom>
        </p:spPr>
        <p:txBody>
          <a:bodyPr vert="horz" wrap="square" lIns="0" tIns="75565" rIns="0" bIns="0" rtlCol="0">
            <a:spAutoFit/>
          </a:bodyPr>
          <a:lstStyle/>
          <a:p>
            <a:pPr marL="12065" marR="5080" lvl="0" indent="0" algn="ctr" defTabSz="914400" rtl="0" eaLnBrk="1" fontAlgn="auto" latinLnBrk="0" hangingPunct="1">
              <a:lnSpc>
                <a:spcPct val="83500"/>
              </a:lnSpc>
              <a:spcBef>
                <a:spcPts val="595"/>
              </a:spcBef>
              <a:spcAft>
                <a:spcPts val="0"/>
              </a:spcAft>
              <a:buClrTx/>
              <a:buSzTx/>
              <a:buFontTx/>
              <a:buNone/>
              <a:tabLst/>
              <a:defRPr/>
            </a:pPr>
            <a:r>
              <a:rPr kumimoji="0" lang="en-US" sz="1800" b="1" i="0" u="none" strike="noStrike" kern="1200" cap="none" spc="0" normalizeH="0" baseline="0" noProof="0" dirty="0">
                <a:ln>
                  <a:noFill/>
                </a:ln>
                <a:solidFill>
                  <a:srgbClr val="7D868C"/>
                </a:solidFill>
                <a:effectLst/>
                <a:uLnTx/>
                <a:uFillTx/>
                <a:latin typeface="Arial Black" panose="020B0A04020102020204" pitchFamily="34" charset="0"/>
                <a:ea typeface="+mn-ea"/>
                <a:cs typeface="Gotham Black"/>
              </a:rPr>
              <a:t>T</a:t>
            </a:r>
            <a:r>
              <a:rPr kumimoji="0" sz="1800" b="1" i="0" u="none" strike="noStrike" kern="1200" cap="none" spc="0" normalizeH="0" baseline="0" noProof="0" dirty="0">
                <a:ln>
                  <a:noFill/>
                </a:ln>
                <a:solidFill>
                  <a:srgbClr val="7D868C"/>
                </a:solidFill>
                <a:effectLst/>
                <a:uLnTx/>
                <a:uFillTx/>
                <a:latin typeface="Arial Black" panose="020B0A04020102020204" pitchFamily="34" charset="0"/>
                <a:ea typeface="+mn-ea"/>
                <a:cs typeface="Arial" panose="020B0604020202020204" pitchFamily="34" charset="0"/>
              </a:rPr>
              <a:t>echnology  Transfer  Lifecycle  </a:t>
            </a:r>
            <a:endParaRPr kumimoji="0" lang="en-US" sz="1800" b="1" i="0" u="none" strike="noStrike" kern="1200" cap="none" spc="0" normalizeH="0" baseline="0" noProof="0" dirty="0">
              <a:ln>
                <a:noFill/>
              </a:ln>
              <a:solidFill>
                <a:srgbClr val="7D868C"/>
              </a:solidFill>
              <a:effectLst/>
              <a:uLnTx/>
              <a:uFillTx/>
              <a:latin typeface="Arial Black" panose="020B0A04020102020204" pitchFamily="34" charset="0"/>
              <a:ea typeface="+mn-ea"/>
              <a:cs typeface="Arial" panose="020B0604020202020204" pitchFamily="34" charset="0"/>
            </a:endParaRPr>
          </a:p>
          <a:p>
            <a:pPr marL="12065" marR="5080" lvl="0" indent="0" algn="ctr" defTabSz="914400" rtl="0" eaLnBrk="1" fontAlgn="auto" latinLnBrk="0" hangingPunct="1">
              <a:lnSpc>
                <a:spcPct val="83500"/>
              </a:lnSpc>
              <a:spcBef>
                <a:spcPts val="595"/>
              </a:spcBef>
              <a:spcAft>
                <a:spcPts val="0"/>
              </a:spcAft>
              <a:buClrTx/>
              <a:buSzTx/>
              <a:buFontTx/>
              <a:buNone/>
              <a:tabLst/>
              <a:defRPr/>
            </a:pPr>
            <a:r>
              <a:rPr kumimoji="0" sz="1800" b="1" i="0" u="none" strike="noStrike" kern="1200" cap="none" spc="0" normalizeH="0" baseline="0" noProof="0" dirty="0">
                <a:ln>
                  <a:noFill/>
                </a:ln>
                <a:solidFill>
                  <a:srgbClr val="FFC906"/>
                </a:solidFill>
                <a:effectLst/>
                <a:uLnTx/>
                <a:uFillTx/>
                <a:latin typeface="Arial Black" panose="020B0A04020102020204" pitchFamily="34" charset="0"/>
                <a:ea typeface="+mn-ea"/>
                <a:cs typeface="Gotham Black"/>
              </a:rPr>
              <a:t>FY 20</a:t>
            </a:r>
            <a:r>
              <a:rPr kumimoji="0" lang="en-US" sz="1800" b="1" i="0" u="none" strike="noStrike" kern="1200" cap="none" spc="0" normalizeH="0" baseline="0" noProof="0" dirty="0">
                <a:ln>
                  <a:noFill/>
                </a:ln>
                <a:solidFill>
                  <a:srgbClr val="FFC906"/>
                </a:solidFill>
                <a:effectLst/>
                <a:uLnTx/>
                <a:uFillTx/>
                <a:latin typeface="Arial Black" panose="020B0A04020102020204" pitchFamily="34" charset="0"/>
                <a:ea typeface="+mn-ea"/>
                <a:cs typeface="Gotham Black"/>
              </a:rPr>
              <a:t>21</a:t>
            </a:r>
            <a:endParaRPr kumimoji="0"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Gotham Black"/>
            </a:endParaRPr>
          </a:p>
        </p:txBody>
      </p:sp>
      <p:sp>
        <p:nvSpPr>
          <p:cNvPr id="103" name="object 35">
            <a:extLst>
              <a:ext uri="{FF2B5EF4-FFF2-40B4-BE49-F238E27FC236}">
                <a16:creationId xmlns:a16="http://schemas.microsoft.com/office/drawing/2014/main" id="{F220EA27-B52E-4205-BBE7-26210968EEAD}"/>
              </a:ext>
            </a:extLst>
          </p:cNvPr>
          <p:cNvSpPr txBox="1"/>
          <p:nvPr/>
        </p:nvSpPr>
        <p:spPr>
          <a:xfrm>
            <a:off x="253743" y="2376727"/>
            <a:ext cx="986805" cy="898964"/>
          </a:xfrm>
          <a:prstGeom prst="rect">
            <a:avLst/>
          </a:prstGeom>
        </p:spPr>
        <p:txBody>
          <a:bodyPr vert="horz" wrap="square" lIns="0" tIns="90170" rIns="0" bIns="0" rtlCol="0">
            <a:spAutoFit/>
          </a:bodyPr>
          <a:lstStyle/>
          <a:p>
            <a:pPr marL="12700" marR="0" lvl="0" indent="0" algn="l" defTabSz="914400" rtl="0" eaLnBrk="1" fontAlgn="auto" latinLnBrk="0" hangingPunct="1">
              <a:lnSpc>
                <a:spcPct val="100000"/>
              </a:lnSpc>
              <a:spcBef>
                <a:spcPts val="710"/>
              </a:spcBef>
              <a:spcAft>
                <a:spcPts val="0"/>
              </a:spcAft>
              <a:buClrTx/>
              <a:buSzTx/>
              <a:buFontTx/>
              <a:buNone/>
              <a:tabLst/>
              <a:defRPr/>
            </a:pPr>
            <a:r>
              <a:rPr kumimoji="0" lang="en-US" sz="2000" b="1" i="0" u="none" strike="noStrike" kern="1200" cap="none" spc="0" normalizeH="0" baseline="0" noProof="0" dirty="0">
                <a:ln>
                  <a:noFill/>
                </a:ln>
                <a:solidFill>
                  <a:srgbClr val="FFC906"/>
                </a:solidFill>
                <a:effectLst/>
                <a:uLnTx/>
                <a:uFillTx/>
                <a:latin typeface="Arial Black" panose="020B0A04020102020204" pitchFamily="34" charset="0"/>
                <a:ea typeface="+mn-ea"/>
                <a:cs typeface="Arial" panose="020B0604020202020204" pitchFamily="34" charset="0"/>
              </a:rPr>
              <a:t>30</a:t>
            </a:r>
            <a:endParaRPr kumimoji="0" sz="2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a:p>
            <a:pPr marL="20955" marR="5080" lvl="0" indent="0" algn="l"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0" normalizeH="0" baseline="0" noProof="0" dirty="0">
                <a:ln>
                  <a:noFill/>
                </a:ln>
                <a:solidFill>
                  <a:srgbClr val="231F20"/>
                </a:solidFill>
                <a:effectLst/>
                <a:uLnTx/>
                <a:uFillTx/>
                <a:latin typeface="Arial Black" panose="020B0A04020102020204" pitchFamily="34" charset="0"/>
                <a:ea typeface="+mn-ea"/>
                <a:cs typeface="Arial" panose="020B0604020202020204" pitchFamily="34" charset="0"/>
              </a:rPr>
              <a:t>Start-ups Still</a:t>
            </a:r>
            <a:endParaRPr kumimoji="0" lang="en-US" sz="1000" b="1" i="0" u="none" strike="noStrike" kern="1200" cap="none" spc="0" normalizeH="0" baseline="0" noProof="0" dirty="0">
              <a:ln>
                <a:noFill/>
              </a:ln>
              <a:solidFill>
                <a:srgbClr val="231F20"/>
              </a:solidFill>
              <a:effectLst/>
              <a:uLnTx/>
              <a:uFillTx/>
              <a:latin typeface="Arial Black" panose="020B0A04020102020204" pitchFamily="34" charset="0"/>
              <a:ea typeface="+mn-ea"/>
              <a:cs typeface="Arial" panose="020B0604020202020204" pitchFamily="34" charset="0"/>
            </a:endParaRPr>
          </a:p>
          <a:p>
            <a:pPr marL="20955" marR="508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0" normalizeH="0" baseline="0" noProof="0" dirty="0">
                <a:ln>
                  <a:noFill/>
                </a:ln>
                <a:solidFill>
                  <a:srgbClr val="231F20"/>
                </a:solidFill>
                <a:effectLst/>
                <a:uLnTx/>
                <a:uFillTx/>
                <a:latin typeface="Arial Black" panose="020B0A04020102020204" pitchFamily="34" charset="0"/>
                <a:ea typeface="+mn-ea"/>
                <a:cs typeface="Arial" panose="020B0604020202020204" pitchFamily="34" charset="0"/>
              </a:rPr>
              <a:t>Operational</a:t>
            </a:r>
          </a:p>
          <a:p>
            <a:pPr marL="20955" marR="508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0" normalizeH="0" baseline="0" noProof="0" dirty="0">
                <a:ln>
                  <a:noFill/>
                </a:ln>
                <a:solidFill>
                  <a:srgbClr val="231F20"/>
                </a:solidFill>
                <a:effectLst/>
                <a:uLnTx/>
                <a:uFillTx/>
                <a:latin typeface="Arial Black" panose="020B0A04020102020204" pitchFamily="34" charset="0"/>
                <a:ea typeface="+mn-ea"/>
                <a:cs typeface="Arial" panose="020B0604020202020204" pitchFamily="34" charset="0"/>
              </a:rPr>
              <a:t>as of FY 2021</a:t>
            </a:r>
            <a:endParaRPr kumimoji="0" sz="1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grpSp>
        <p:nvGrpSpPr>
          <p:cNvPr id="27" name="Group 26">
            <a:extLst>
              <a:ext uri="{FF2B5EF4-FFF2-40B4-BE49-F238E27FC236}">
                <a16:creationId xmlns:a16="http://schemas.microsoft.com/office/drawing/2014/main" id="{F2DD9F3F-132D-4A0D-A9AC-599AA4685068}"/>
              </a:ext>
            </a:extLst>
          </p:cNvPr>
          <p:cNvGrpSpPr/>
          <p:nvPr/>
        </p:nvGrpSpPr>
        <p:grpSpPr>
          <a:xfrm>
            <a:off x="1531560" y="5560475"/>
            <a:ext cx="730037" cy="1065615"/>
            <a:chOff x="1616319" y="5560475"/>
            <a:chExt cx="645278" cy="1065615"/>
          </a:xfrm>
        </p:grpSpPr>
        <p:sp>
          <p:nvSpPr>
            <p:cNvPr id="100" name="object 18">
              <a:extLst>
                <a:ext uri="{FF2B5EF4-FFF2-40B4-BE49-F238E27FC236}">
                  <a16:creationId xmlns:a16="http://schemas.microsoft.com/office/drawing/2014/main" id="{B4453E41-C0CE-49D8-AEAD-32096075DEFA}"/>
                </a:ext>
              </a:extLst>
            </p:cNvPr>
            <p:cNvSpPr txBox="1"/>
            <p:nvPr/>
          </p:nvSpPr>
          <p:spPr>
            <a:xfrm>
              <a:off x="1616319" y="5813047"/>
              <a:ext cx="645278" cy="813043"/>
            </a:xfrm>
            <a:prstGeom prst="rect">
              <a:avLst/>
            </a:prstGeom>
          </p:spPr>
          <p:txBody>
            <a:bodyPr vert="horz" wrap="square" lIns="0" tIns="4318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0" normalizeH="0" baseline="0" noProof="0" dirty="0">
                  <a:ln>
                    <a:noFill/>
                  </a:ln>
                  <a:solidFill>
                    <a:srgbClr val="231F20"/>
                  </a:solidFill>
                  <a:effectLst/>
                  <a:uLnTx/>
                  <a:uFillTx/>
                  <a:latin typeface="Arial Black" panose="020B0A04020102020204" pitchFamily="34" charset="0"/>
                  <a:ea typeface="+mn-ea"/>
                  <a:cs typeface="Arial" panose="020B0604020202020204" pitchFamily="34" charset="0"/>
                </a:rPr>
                <a:t>Licenses </a:t>
              </a:r>
              <a:br>
                <a:rPr kumimoji="0" lang="en-US" sz="1000" b="1" i="0" u="none" strike="noStrike" kern="1200" cap="none" spc="0" normalizeH="0" baseline="0" noProof="0" dirty="0">
                  <a:ln>
                    <a:noFill/>
                  </a:ln>
                  <a:solidFill>
                    <a:srgbClr val="231F20"/>
                  </a:solidFill>
                  <a:effectLst/>
                  <a:uLnTx/>
                  <a:uFillTx/>
                  <a:latin typeface="Arial Black" panose="020B0A04020102020204" pitchFamily="34" charset="0"/>
                  <a:ea typeface="+mn-ea"/>
                  <a:cs typeface="Arial" panose="020B0604020202020204" pitchFamily="34" charset="0"/>
                </a:rPr>
              </a:br>
              <a:r>
                <a:rPr kumimoji="0" sz="1000" b="1" i="0" u="none" strike="noStrike" kern="1200" cap="none" spc="0" normalizeH="0" baseline="0" noProof="0" dirty="0">
                  <a:ln>
                    <a:noFill/>
                  </a:ln>
                  <a:solidFill>
                    <a:srgbClr val="231F20"/>
                  </a:solidFill>
                  <a:effectLst/>
                  <a:uLnTx/>
                  <a:uFillTx/>
                  <a:latin typeface="Arial Black" panose="020B0A04020102020204" pitchFamily="34" charset="0"/>
                  <a:ea typeface="+mn-ea"/>
                  <a:cs typeface="Arial" panose="020B0604020202020204" pitchFamily="34" charset="0"/>
                </a:rPr>
                <a:t>&amp; Options  Executed</a:t>
              </a:r>
              <a:endParaRPr kumimoji="0" sz="1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105" name="object 37">
              <a:extLst>
                <a:ext uri="{FF2B5EF4-FFF2-40B4-BE49-F238E27FC236}">
                  <a16:creationId xmlns:a16="http://schemas.microsoft.com/office/drawing/2014/main" id="{8F185A75-3895-4358-95D9-0E4C9BC4887A}"/>
                </a:ext>
              </a:extLst>
            </p:cNvPr>
            <p:cNvSpPr txBox="1"/>
            <p:nvPr/>
          </p:nvSpPr>
          <p:spPr>
            <a:xfrm>
              <a:off x="1616319" y="5560475"/>
              <a:ext cx="393191" cy="3206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000" b="1" i="0" u="none" strike="noStrike" kern="1200" cap="none" spc="0" normalizeH="0" baseline="0" noProof="0" dirty="0">
                  <a:ln>
                    <a:noFill/>
                  </a:ln>
                  <a:solidFill>
                    <a:srgbClr val="FFC000"/>
                  </a:solidFill>
                  <a:effectLst/>
                  <a:uLnTx/>
                  <a:uFillTx/>
                  <a:latin typeface="Arial Black" panose="020B0A04020102020204" pitchFamily="34" charset="0"/>
                  <a:ea typeface="+mn-ea"/>
                  <a:cs typeface="Arial" panose="020B0604020202020204" pitchFamily="34" charset="0"/>
                </a:rPr>
                <a:t>2</a:t>
              </a:r>
              <a:r>
                <a:rPr lang="en-US" sz="2000" b="1" dirty="0">
                  <a:solidFill>
                    <a:srgbClr val="FFC000"/>
                  </a:solidFill>
                  <a:latin typeface="Arial Black" panose="020B0A04020102020204" pitchFamily="34" charset="0"/>
                  <a:cs typeface="Arial" panose="020B0604020202020204" pitchFamily="34" charset="0"/>
                </a:rPr>
                <a:t>9</a:t>
              </a:r>
              <a:endParaRPr kumimoji="0" sz="2000" b="0" i="0" u="none" strike="noStrike" kern="1200" cap="none" spc="0" normalizeH="0" baseline="0" noProof="0" dirty="0">
                <a:ln>
                  <a:noFill/>
                </a:ln>
                <a:solidFill>
                  <a:srgbClr val="FFC000"/>
                </a:solidFill>
                <a:effectLst/>
                <a:uLnTx/>
                <a:uFillTx/>
                <a:latin typeface="Arial Black" panose="020B0A04020102020204" pitchFamily="34" charset="0"/>
                <a:ea typeface="+mn-ea"/>
                <a:cs typeface="Arial" panose="020B0604020202020204" pitchFamily="34" charset="0"/>
              </a:endParaRPr>
            </a:p>
          </p:txBody>
        </p:sp>
      </p:grpSp>
      <p:sp>
        <p:nvSpPr>
          <p:cNvPr id="106" name="object 38">
            <a:extLst>
              <a:ext uri="{FF2B5EF4-FFF2-40B4-BE49-F238E27FC236}">
                <a16:creationId xmlns:a16="http://schemas.microsoft.com/office/drawing/2014/main" id="{916F79E8-EBD0-4A0E-B6BF-383C0D5CA0A8}"/>
              </a:ext>
            </a:extLst>
          </p:cNvPr>
          <p:cNvSpPr txBox="1"/>
          <p:nvPr/>
        </p:nvSpPr>
        <p:spPr>
          <a:xfrm>
            <a:off x="5155036" y="3721595"/>
            <a:ext cx="857595" cy="1018227"/>
          </a:xfrm>
          <a:prstGeom prst="rect">
            <a:avLst/>
          </a:prstGeom>
        </p:spPr>
        <p:txBody>
          <a:bodyPr vert="horz" wrap="square" lIns="0" tIns="81280" rIns="0" bIns="0" rtlCol="0">
            <a:spAutoFit/>
          </a:bodyPr>
          <a:lstStyle/>
          <a:p>
            <a:pPr marL="12700" marR="0" lvl="0" indent="0" algn="l" defTabSz="914400" rtl="0" eaLnBrk="1" fontAlgn="auto" latinLnBrk="0" hangingPunct="1">
              <a:lnSpc>
                <a:spcPct val="100000"/>
              </a:lnSpc>
              <a:spcBef>
                <a:spcPts val="640"/>
              </a:spcBef>
              <a:spcAft>
                <a:spcPts val="0"/>
              </a:spcAft>
              <a:buClrTx/>
              <a:buSzTx/>
              <a:buFontTx/>
              <a:buNone/>
              <a:tabLst/>
              <a:defRPr/>
            </a:pPr>
            <a:r>
              <a:rPr kumimoji="0" sz="2000" b="1" i="0" u="none" strike="noStrike" kern="1200" cap="none" spc="0" normalizeH="0" baseline="0" noProof="0" dirty="0">
                <a:ln>
                  <a:noFill/>
                </a:ln>
                <a:solidFill>
                  <a:srgbClr val="FFC906"/>
                </a:solidFill>
                <a:effectLst/>
                <a:uLnTx/>
                <a:uFillTx/>
                <a:latin typeface="Arial Black" panose="020B0A04020102020204" pitchFamily="34" charset="0"/>
                <a:ea typeface="+mn-ea"/>
                <a:cs typeface="Arial" panose="020B0604020202020204" pitchFamily="34" charset="0"/>
              </a:rPr>
              <a:t>1</a:t>
            </a:r>
            <a:r>
              <a:rPr kumimoji="0" lang="en-US" sz="2000" b="1" i="0" u="none" strike="noStrike" kern="1200" cap="none" spc="0" normalizeH="0" baseline="0" noProof="0" dirty="0">
                <a:ln>
                  <a:noFill/>
                </a:ln>
                <a:solidFill>
                  <a:srgbClr val="FFC906"/>
                </a:solidFill>
                <a:effectLst/>
                <a:uLnTx/>
                <a:uFillTx/>
                <a:latin typeface="Arial Black" panose="020B0A04020102020204" pitchFamily="34" charset="0"/>
                <a:ea typeface="+mn-ea"/>
                <a:cs typeface="Arial" panose="020B0604020202020204" pitchFamily="34" charset="0"/>
              </a:rPr>
              <a:t>14</a:t>
            </a:r>
            <a:endParaRPr kumimoji="0" sz="2000" b="1" i="0" u="none" strike="noStrike" kern="1200" cap="none" spc="0" normalizeH="0" baseline="0" noProof="0" dirty="0">
              <a:ln>
                <a:noFill/>
              </a:ln>
              <a:solidFill>
                <a:srgbClr val="FFC906"/>
              </a:solidFill>
              <a:effectLst/>
              <a:uLnTx/>
              <a:uFillTx/>
              <a:latin typeface="Arial Black" panose="020B0A04020102020204" pitchFamily="34" charset="0"/>
              <a:ea typeface="+mn-ea"/>
              <a:cs typeface="Arial" panose="020B0604020202020204" pitchFamily="34" charset="0"/>
            </a:endParaRPr>
          </a:p>
          <a:p>
            <a:pPr marL="22860" marR="5080" lvl="0" indent="-2540" algn="l"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35" normalizeH="0" baseline="0" noProof="0" dirty="0">
                <a:ln>
                  <a:noFill/>
                </a:ln>
                <a:solidFill>
                  <a:srgbClr val="231F20"/>
                </a:solidFill>
                <a:effectLst/>
                <a:uLnTx/>
                <a:uFillTx/>
                <a:latin typeface="Arial Black" panose="020B0A04020102020204" pitchFamily="34" charset="0"/>
                <a:ea typeface="+mn-ea"/>
                <a:cs typeface="Arial" panose="020B0604020202020204" pitchFamily="34" charset="0"/>
              </a:rPr>
              <a:t>Total U.S.  Patent  Applications Filed</a:t>
            </a:r>
            <a:endParaRPr kumimoji="0" sz="1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92" name="object 9">
            <a:extLst>
              <a:ext uri="{FF2B5EF4-FFF2-40B4-BE49-F238E27FC236}">
                <a16:creationId xmlns:a16="http://schemas.microsoft.com/office/drawing/2014/main" id="{074E0B85-1300-49E5-B6FA-1B82E3BB2037}"/>
              </a:ext>
            </a:extLst>
          </p:cNvPr>
          <p:cNvSpPr txBox="1"/>
          <p:nvPr/>
        </p:nvSpPr>
        <p:spPr>
          <a:xfrm>
            <a:off x="1970438" y="4558227"/>
            <a:ext cx="717926" cy="1470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Gotham Black"/>
                <a:ea typeface="+mn-ea"/>
                <a:cs typeface="Gotham Black"/>
              </a:rPr>
              <a:t>Licensing</a:t>
            </a:r>
            <a:endParaRPr kumimoji="0" sz="900" b="0" i="0" u="none" strike="noStrike" kern="1200" cap="none" spc="0" normalizeH="0" baseline="0" noProof="0" dirty="0">
              <a:ln>
                <a:noFill/>
              </a:ln>
              <a:solidFill>
                <a:prstClr val="white"/>
              </a:solidFill>
              <a:effectLst/>
              <a:uLnTx/>
              <a:uFillTx/>
              <a:latin typeface="Gotham Black"/>
              <a:ea typeface="+mn-ea"/>
              <a:cs typeface="Gotham Black"/>
            </a:endParaRPr>
          </a:p>
        </p:txBody>
      </p:sp>
      <p:sp>
        <p:nvSpPr>
          <p:cNvPr id="90" name="object 7">
            <a:extLst>
              <a:ext uri="{FF2B5EF4-FFF2-40B4-BE49-F238E27FC236}">
                <a16:creationId xmlns:a16="http://schemas.microsoft.com/office/drawing/2014/main" id="{D3955B42-F1EA-4AB3-8B3B-F3939623AC54}"/>
              </a:ext>
            </a:extLst>
          </p:cNvPr>
          <p:cNvSpPr txBox="1"/>
          <p:nvPr/>
        </p:nvSpPr>
        <p:spPr>
          <a:xfrm>
            <a:off x="1245653" y="2746308"/>
            <a:ext cx="1042142" cy="386217"/>
          </a:xfrm>
          <a:prstGeom prst="rect">
            <a:avLst/>
          </a:prstGeom>
        </p:spPr>
        <p:txBody>
          <a:bodyPr vert="horz" wrap="square" lIns="0" tIns="25400" rIns="0" bIns="0" rtlCol="0">
            <a:spAutoFit/>
          </a:bodyPr>
          <a:lstStyle/>
          <a:p>
            <a:pPr marL="12700" marR="5080" lvl="0" indent="45720" algn="ctr" defTabSz="914400" rtl="0" eaLnBrk="1" fontAlgn="auto" latinLnBrk="0" hangingPunct="1">
              <a:lnSpc>
                <a:spcPts val="900"/>
              </a:lnSpc>
              <a:spcBef>
                <a:spcPts val="20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Gotham Black"/>
                <a:ea typeface="+mn-ea"/>
                <a:cs typeface="Gotham Black"/>
              </a:rPr>
              <a:t>Public Use  </a:t>
            </a:r>
            <a:endParaRPr kumimoji="0" lang="en-US" sz="900" b="0" i="0" u="none" strike="noStrike" kern="1200" cap="none" spc="0" normalizeH="0" baseline="0" noProof="0" dirty="0">
              <a:ln>
                <a:noFill/>
              </a:ln>
              <a:solidFill>
                <a:srgbClr val="FFFFFF"/>
              </a:solidFill>
              <a:effectLst/>
              <a:uLnTx/>
              <a:uFillTx/>
              <a:latin typeface="Gotham Black"/>
              <a:ea typeface="+mn-ea"/>
              <a:cs typeface="Gotham Black"/>
            </a:endParaRPr>
          </a:p>
          <a:p>
            <a:pPr marL="12700" marR="5080" lvl="0" indent="45720" algn="ctr" defTabSz="914400" rtl="0" eaLnBrk="1" fontAlgn="auto" latinLnBrk="0" hangingPunct="1">
              <a:lnSpc>
                <a:spcPts val="900"/>
              </a:lnSpc>
              <a:spcBef>
                <a:spcPts val="20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Gotham Black"/>
                <a:ea typeface="+mn-ea"/>
                <a:cs typeface="Gotham Black"/>
              </a:rPr>
              <a:t>and Economic  Growth</a:t>
            </a:r>
            <a:endParaRPr kumimoji="0" sz="900" b="0" i="0" u="none" strike="noStrike" kern="1200" cap="none" spc="0" normalizeH="0" baseline="0" noProof="0" dirty="0">
              <a:ln>
                <a:noFill/>
              </a:ln>
              <a:solidFill>
                <a:prstClr val="white"/>
              </a:solidFill>
              <a:effectLst/>
              <a:uLnTx/>
              <a:uFillTx/>
              <a:latin typeface="Gotham Black"/>
              <a:ea typeface="+mn-ea"/>
              <a:cs typeface="Gotham Black"/>
            </a:endParaRPr>
          </a:p>
        </p:txBody>
      </p:sp>
      <p:sp>
        <p:nvSpPr>
          <p:cNvPr id="4" name="object 13">
            <a:extLst>
              <a:ext uri="{FF2B5EF4-FFF2-40B4-BE49-F238E27FC236}">
                <a16:creationId xmlns:a16="http://schemas.microsoft.com/office/drawing/2014/main" id="{2D8A6359-BD5F-4A2C-B762-FBF819DC91AD}"/>
              </a:ext>
            </a:extLst>
          </p:cNvPr>
          <p:cNvSpPr txBox="1"/>
          <p:nvPr/>
        </p:nvSpPr>
        <p:spPr>
          <a:xfrm>
            <a:off x="1299574" y="3653368"/>
            <a:ext cx="817042"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otham Black"/>
                <a:ea typeface="+mn-ea"/>
                <a:cs typeface="Gotham Black"/>
              </a:rPr>
              <a:t>Product Development</a:t>
            </a:r>
            <a:endParaRPr kumimoji="0" sz="900" b="0" i="0" u="none" strike="noStrike" kern="1200" cap="none" spc="0" normalizeH="0" baseline="0" noProof="0" dirty="0">
              <a:ln>
                <a:noFill/>
              </a:ln>
              <a:solidFill>
                <a:prstClr val="white"/>
              </a:solidFill>
              <a:effectLst/>
              <a:uLnTx/>
              <a:uFillTx/>
              <a:latin typeface="Gotham Black"/>
              <a:ea typeface="+mn-ea"/>
              <a:cs typeface="Gotham Black"/>
            </a:endParaRPr>
          </a:p>
        </p:txBody>
      </p:sp>
      <p:sp>
        <p:nvSpPr>
          <p:cNvPr id="38" name="TextBox 37">
            <a:extLst>
              <a:ext uri="{FF2B5EF4-FFF2-40B4-BE49-F238E27FC236}">
                <a16:creationId xmlns:a16="http://schemas.microsoft.com/office/drawing/2014/main" id="{F8F8EAA2-A17C-4551-9891-5B1A3DCC4FCA}"/>
              </a:ext>
            </a:extLst>
          </p:cNvPr>
          <p:cNvSpPr txBox="1"/>
          <p:nvPr/>
        </p:nvSpPr>
        <p:spPr>
          <a:xfrm>
            <a:off x="4201635" y="3137472"/>
            <a:ext cx="811530" cy="2438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rial"/>
                <a:ea typeface="+mn-ea"/>
                <a:cs typeface="Arial"/>
                <a:sym typeface="Arial"/>
                <a:rtl val="0"/>
              </a:rPr>
              <a:t>Evaluation</a:t>
            </a:r>
          </a:p>
        </p:txBody>
      </p:sp>
      <p:sp>
        <p:nvSpPr>
          <p:cNvPr id="39" name="Freeform: Shape 38">
            <a:extLst>
              <a:ext uri="{FF2B5EF4-FFF2-40B4-BE49-F238E27FC236}">
                <a16:creationId xmlns:a16="http://schemas.microsoft.com/office/drawing/2014/main" id="{9A18F031-60FF-4833-851B-D8881CDD6B93}"/>
              </a:ext>
            </a:extLst>
          </p:cNvPr>
          <p:cNvSpPr/>
          <p:nvPr/>
        </p:nvSpPr>
        <p:spPr>
          <a:xfrm>
            <a:off x="2908874" y="4387476"/>
            <a:ext cx="1565528" cy="1183100"/>
          </a:xfrm>
          <a:custGeom>
            <a:avLst/>
            <a:gdLst>
              <a:gd name="connsiteX0" fmla="*/ 907447 w 1565528"/>
              <a:gd name="connsiteY0" fmla="*/ 0 h 1183100"/>
              <a:gd name="connsiteX1" fmla="*/ 276415 w 1565528"/>
              <a:gd name="connsiteY1" fmla="*/ 247650 h 1183100"/>
              <a:gd name="connsiteX2" fmla="*/ 0 w 1565528"/>
              <a:gd name="connsiteY2" fmla="*/ 718756 h 1183100"/>
              <a:gd name="connsiteX3" fmla="*/ 272701 w 1565528"/>
              <a:gd name="connsiteY3" fmla="*/ 1183100 h 1183100"/>
              <a:gd name="connsiteX4" fmla="*/ 1565529 w 1565528"/>
              <a:gd name="connsiteY4" fmla="*/ 665607 h 1183100"/>
              <a:gd name="connsiteX5" fmla="*/ 1045559 w 1565528"/>
              <a:gd name="connsiteY5" fmla="*/ 530352 h 1183100"/>
              <a:gd name="connsiteX6" fmla="*/ 907447 w 1565528"/>
              <a:gd name="connsiteY6" fmla="*/ 0 h 118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528" h="1183100">
                <a:moveTo>
                  <a:pt x="907447" y="0"/>
                </a:moveTo>
                <a:cubicBezTo>
                  <a:pt x="732377" y="154686"/>
                  <a:pt x="511302" y="241745"/>
                  <a:pt x="276415" y="247650"/>
                </a:cubicBezTo>
                <a:lnTo>
                  <a:pt x="0" y="718756"/>
                </a:lnTo>
                <a:lnTo>
                  <a:pt x="272701" y="1183100"/>
                </a:lnTo>
                <a:cubicBezTo>
                  <a:pt x="756952" y="1177766"/>
                  <a:pt x="1212723" y="994886"/>
                  <a:pt x="1565529" y="665607"/>
                </a:cubicBezTo>
                <a:lnTo>
                  <a:pt x="1045559" y="530352"/>
                </a:lnTo>
                <a:lnTo>
                  <a:pt x="907447" y="0"/>
                </a:lnTo>
                <a:close/>
              </a:path>
            </a:pathLst>
          </a:custGeom>
          <a:solidFill>
            <a:srgbClr val="FFC9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17CF0BAA-8126-4FF5-A02D-E619AF8C0F9B}"/>
              </a:ext>
            </a:extLst>
          </p:cNvPr>
          <p:cNvSpPr/>
          <p:nvPr/>
        </p:nvSpPr>
        <p:spPr>
          <a:xfrm>
            <a:off x="1844931" y="1713904"/>
            <a:ext cx="1565529" cy="1183100"/>
          </a:xfrm>
          <a:custGeom>
            <a:avLst/>
            <a:gdLst>
              <a:gd name="connsiteX0" fmla="*/ 658082 w 1565529"/>
              <a:gd name="connsiteY0" fmla="*/ 1183100 h 1183100"/>
              <a:gd name="connsiteX1" fmla="*/ 1289114 w 1565529"/>
              <a:gd name="connsiteY1" fmla="*/ 935450 h 1183100"/>
              <a:gd name="connsiteX2" fmla="*/ 1565529 w 1565529"/>
              <a:gd name="connsiteY2" fmla="*/ 464344 h 1183100"/>
              <a:gd name="connsiteX3" fmla="*/ 1292828 w 1565529"/>
              <a:gd name="connsiteY3" fmla="*/ 0 h 1183100"/>
              <a:gd name="connsiteX4" fmla="*/ 0 w 1565529"/>
              <a:gd name="connsiteY4" fmla="*/ 517493 h 1183100"/>
              <a:gd name="connsiteX5" fmla="*/ 519970 w 1565529"/>
              <a:gd name="connsiteY5" fmla="*/ 652748 h 1183100"/>
              <a:gd name="connsiteX6" fmla="*/ 658082 w 1565529"/>
              <a:gd name="connsiteY6" fmla="*/ 1183100 h 118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529" h="1183100">
                <a:moveTo>
                  <a:pt x="658082" y="1183100"/>
                </a:moveTo>
                <a:cubicBezTo>
                  <a:pt x="833152" y="1028414"/>
                  <a:pt x="1054227" y="941356"/>
                  <a:pt x="1289114" y="935450"/>
                </a:cubicBezTo>
                <a:lnTo>
                  <a:pt x="1565529" y="464344"/>
                </a:lnTo>
                <a:lnTo>
                  <a:pt x="1292828" y="0"/>
                </a:lnTo>
                <a:cubicBezTo>
                  <a:pt x="808577" y="5334"/>
                  <a:pt x="352806" y="188214"/>
                  <a:pt x="0" y="517493"/>
                </a:cubicBezTo>
                <a:lnTo>
                  <a:pt x="519970" y="652748"/>
                </a:lnTo>
                <a:lnTo>
                  <a:pt x="658082" y="1183100"/>
                </a:lnTo>
                <a:close/>
              </a:path>
            </a:pathLst>
          </a:custGeom>
          <a:solidFill>
            <a:srgbClr val="7D868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F46A42C7-4E1C-4AB0-9560-2AAE736CE194}"/>
              </a:ext>
            </a:extLst>
          </p:cNvPr>
          <p:cNvSpPr/>
          <p:nvPr/>
        </p:nvSpPr>
        <p:spPr>
          <a:xfrm>
            <a:off x="3904998" y="2327409"/>
            <a:ext cx="1183005" cy="1565529"/>
          </a:xfrm>
          <a:custGeom>
            <a:avLst/>
            <a:gdLst>
              <a:gd name="connsiteX0" fmla="*/ 1183005 w 1183005"/>
              <a:gd name="connsiteY0" fmla="*/ 1292924 h 1565529"/>
              <a:gd name="connsiteX1" fmla="*/ 665512 w 1183005"/>
              <a:gd name="connsiteY1" fmla="*/ 0 h 1565529"/>
              <a:gd name="connsiteX2" fmla="*/ 530352 w 1183005"/>
              <a:gd name="connsiteY2" fmla="*/ 519970 h 1565529"/>
              <a:gd name="connsiteX3" fmla="*/ 0 w 1183005"/>
              <a:gd name="connsiteY3" fmla="*/ 658082 h 1565529"/>
              <a:gd name="connsiteX4" fmla="*/ 247650 w 1183005"/>
              <a:gd name="connsiteY4" fmla="*/ 1289114 h 1565529"/>
              <a:gd name="connsiteX5" fmla="*/ 718757 w 1183005"/>
              <a:gd name="connsiteY5" fmla="*/ 1565529 h 1565529"/>
              <a:gd name="connsiteX6" fmla="*/ 1183005 w 1183005"/>
              <a:gd name="connsiteY6" fmla="*/ 1292924 h 156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005" h="1565529">
                <a:moveTo>
                  <a:pt x="1183005" y="1292924"/>
                </a:moveTo>
                <a:cubicBezTo>
                  <a:pt x="1177671" y="808673"/>
                  <a:pt x="994791" y="352806"/>
                  <a:pt x="665512" y="0"/>
                </a:cubicBezTo>
                <a:lnTo>
                  <a:pt x="530352" y="519970"/>
                </a:lnTo>
                <a:lnTo>
                  <a:pt x="0" y="658082"/>
                </a:lnTo>
                <a:cubicBezTo>
                  <a:pt x="154686" y="833152"/>
                  <a:pt x="241745" y="1054227"/>
                  <a:pt x="247650" y="1289114"/>
                </a:cubicBezTo>
                <a:lnTo>
                  <a:pt x="718757" y="1565529"/>
                </a:lnTo>
                <a:lnTo>
                  <a:pt x="1183005" y="1292924"/>
                </a:lnTo>
                <a:close/>
              </a:path>
            </a:pathLst>
          </a:custGeom>
          <a:solidFill>
            <a:srgbClr val="FFC9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6AE29B34-2786-4159-AFAD-70F44FD7FAE2}"/>
              </a:ext>
            </a:extLst>
          </p:cNvPr>
          <p:cNvSpPr/>
          <p:nvPr/>
        </p:nvSpPr>
        <p:spPr>
          <a:xfrm>
            <a:off x="3879947" y="3704819"/>
            <a:ext cx="1207103" cy="1285398"/>
          </a:xfrm>
          <a:custGeom>
            <a:avLst/>
            <a:gdLst>
              <a:gd name="connsiteX0" fmla="*/ 743712 w 1207103"/>
              <a:gd name="connsiteY0" fmla="*/ 277368 h 1285398"/>
              <a:gd name="connsiteX1" fmla="*/ 271081 w 1207103"/>
              <a:gd name="connsiteY1" fmla="*/ 0 h 1285398"/>
              <a:gd name="connsiteX2" fmla="*/ 0 w 1207103"/>
              <a:gd name="connsiteY2" fmla="*/ 621316 h 1285398"/>
              <a:gd name="connsiteX3" fmla="*/ 137636 w 1207103"/>
              <a:gd name="connsiteY3" fmla="*/ 1149858 h 1285398"/>
              <a:gd name="connsiteX4" fmla="*/ 658844 w 1207103"/>
              <a:gd name="connsiteY4" fmla="*/ 1285399 h 1285398"/>
              <a:gd name="connsiteX5" fmla="*/ 1207103 w 1207103"/>
              <a:gd name="connsiteY5" fmla="*/ 5239 h 1285398"/>
              <a:gd name="connsiteX6" fmla="*/ 743712 w 1207103"/>
              <a:gd name="connsiteY6" fmla="*/ 277368 h 128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103" h="1285398">
                <a:moveTo>
                  <a:pt x="743712" y="277368"/>
                </a:moveTo>
                <a:lnTo>
                  <a:pt x="271081" y="0"/>
                </a:lnTo>
                <a:cubicBezTo>
                  <a:pt x="256699" y="233172"/>
                  <a:pt x="161830" y="451104"/>
                  <a:pt x="0" y="621316"/>
                </a:cubicBezTo>
                <a:lnTo>
                  <a:pt x="137636" y="1149858"/>
                </a:lnTo>
                <a:lnTo>
                  <a:pt x="658844" y="1285399"/>
                </a:lnTo>
                <a:cubicBezTo>
                  <a:pt x="997458" y="939165"/>
                  <a:pt x="1190530" y="487585"/>
                  <a:pt x="1207103" y="5239"/>
                </a:cubicBezTo>
                <a:lnTo>
                  <a:pt x="743712" y="277368"/>
                </a:lnTo>
                <a:close/>
              </a:path>
            </a:pathLst>
          </a:custGeom>
          <a:solidFill>
            <a:srgbClr val="FFC9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09616705-952B-42B9-A619-8546FF61D7C3}"/>
              </a:ext>
            </a:extLst>
          </p:cNvPr>
          <p:cNvSpPr/>
          <p:nvPr/>
        </p:nvSpPr>
        <p:spPr>
          <a:xfrm>
            <a:off x="3222341" y="1714952"/>
            <a:ext cx="1285398" cy="1207008"/>
          </a:xfrm>
          <a:custGeom>
            <a:avLst/>
            <a:gdLst>
              <a:gd name="connsiteX0" fmla="*/ 1149858 w 1285398"/>
              <a:gd name="connsiteY0" fmla="*/ 1069467 h 1207008"/>
              <a:gd name="connsiteX1" fmla="*/ 1285399 w 1285398"/>
              <a:gd name="connsiteY1" fmla="*/ 548259 h 1207008"/>
              <a:gd name="connsiteX2" fmla="*/ 5239 w 1285398"/>
              <a:gd name="connsiteY2" fmla="*/ 0 h 1207008"/>
              <a:gd name="connsiteX3" fmla="*/ 277368 w 1285398"/>
              <a:gd name="connsiteY3" fmla="*/ 463296 h 1207008"/>
              <a:gd name="connsiteX4" fmla="*/ 0 w 1285398"/>
              <a:gd name="connsiteY4" fmla="*/ 935927 h 1207008"/>
              <a:gd name="connsiteX5" fmla="*/ 621316 w 1285398"/>
              <a:gd name="connsiteY5" fmla="*/ 1207008 h 1207008"/>
              <a:gd name="connsiteX6" fmla="*/ 1149858 w 1285398"/>
              <a:gd name="connsiteY6" fmla="*/ 1069467 h 120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398" h="1207008">
                <a:moveTo>
                  <a:pt x="1149858" y="1069467"/>
                </a:moveTo>
                <a:lnTo>
                  <a:pt x="1285399" y="548259"/>
                </a:lnTo>
                <a:cubicBezTo>
                  <a:pt x="939165" y="209645"/>
                  <a:pt x="487585" y="16573"/>
                  <a:pt x="5239" y="0"/>
                </a:cubicBezTo>
                <a:lnTo>
                  <a:pt x="277368" y="463296"/>
                </a:lnTo>
                <a:lnTo>
                  <a:pt x="0" y="935927"/>
                </a:lnTo>
                <a:cubicBezTo>
                  <a:pt x="233172" y="950309"/>
                  <a:pt x="451104" y="1045178"/>
                  <a:pt x="621316" y="1207008"/>
                </a:cubicBezTo>
                <a:lnTo>
                  <a:pt x="1149858" y="1069467"/>
                </a:lnTo>
                <a:close/>
              </a:path>
            </a:pathLst>
          </a:custGeom>
          <a:solidFill>
            <a:srgbClr val="7D868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08D5C48-DC1E-41DF-AD3A-E14FCFC3D4BE}"/>
              </a:ext>
            </a:extLst>
          </p:cNvPr>
          <p:cNvSpPr/>
          <p:nvPr/>
        </p:nvSpPr>
        <p:spPr>
          <a:xfrm>
            <a:off x="1811594" y="4362425"/>
            <a:ext cx="1285494" cy="1207103"/>
          </a:xfrm>
          <a:custGeom>
            <a:avLst/>
            <a:gdLst>
              <a:gd name="connsiteX0" fmla="*/ 1285494 w 1285494"/>
              <a:gd name="connsiteY0" fmla="*/ 271176 h 1207103"/>
              <a:gd name="connsiteX1" fmla="*/ 664083 w 1285494"/>
              <a:gd name="connsiteY1" fmla="*/ 0 h 1207103"/>
              <a:gd name="connsiteX2" fmla="*/ 135541 w 1285494"/>
              <a:gd name="connsiteY2" fmla="*/ 137636 h 1207103"/>
              <a:gd name="connsiteX3" fmla="*/ 0 w 1285494"/>
              <a:gd name="connsiteY3" fmla="*/ 658844 h 1207103"/>
              <a:gd name="connsiteX4" fmla="*/ 1280160 w 1285494"/>
              <a:gd name="connsiteY4" fmla="*/ 1207103 h 1207103"/>
              <a:gd name="connsiteX5" fmla="*/ 1008031 w 1285494"/>
              <a:gd name="connsiteY5" fmla="*/ 743807 h 1207103"/>
              <a:gd name="connsiteX6" fmla="*/ 1285494 w 1285494"/>
              <a:gd name="connsiteY6" fmla="*/ 271176 h 120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494" h="1207103">
                <a:moveTo>
                  <a:pt x="1285494" y="271176"/>
                </a:moveTo>
                <a:cubicBezTo>
                  <a:pt x="1052322" y="256794"/>
                  <a:pt x="834390" y="161925"/>
                  <a:pt x="664083" y="0"/>
                </a:cubicBezTo>
                <a:lnTo>
                  <a:pt x="135541" y="137636"/>
                </a:lnTo>
                <a:lnTo>
                  <a:pt x="0" y="658844"/>
                </a:lnTo>
                <a:cubicBezTo>
                  <a:pt x="346234" y="997458"/>
                  <a:pt x="797814" y="1190530"/>
                  <a:pt x="1280160" y="1207103"/>
                </a:cubicBezTo>
                <a:lnTo>
                  <a:pt x="1008031" y="743807"/>
                </a:lnTo>
                <a:lnTo>
                  <a:pt x="1285494" y="271176"/>
                </a:lnTo>
                <a:close/>
              </a:path>
            </a:pathLst>
          </a:custGeom>
          <a:solidFill>
            <a:srgbClr val="FFC9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9B0D4427-98A4-41D3-9F32-10DD2E66A15E}"/>
              </a:ext>
            </a:extLst>
          </p:cNvPr>
          <p:cNvSpPr/>
          <p:nvPr/>
        </p:nvSpPr>
        <p:spPr>
          <a:xfrm>
            <a:off x="1232474" y="2294262"/>
            <a:ext cx="1207103" cy="1285398"/>
          </a:xfrm>
          <a:custGeom>
            <a:avLst/>
            <a:gdLst>
              <a:gd name="connsiteX0" fmla="*/ 463296 w 1207103"/>
              <a:gd name="connsiteY0" fmla="*/ 1008031 h 1285398"/>
              <a:gd name="connsiteX1" fmla="*/ 935926 w 1207103"/>
              <a:gd name="connsiteY1" fmla="*/ 1285399 h 1285398"/>
              <a:gd name="connsiteX2" fmla="*/ 1207103 w 1207103"/>
              <a:gd name="connsiteY2" fmla="*/ 663988 h 1285398"/>
              <a:gd name="connsiteX3" fmla="*/ 1069467 w 1207103"/>
              <a:gd name="connsiteY3" fmla="*/ 135446 h 1285398"/>
              <a:gd name="connsiteX4" fmla="*/ 548259 w 1207103"/>
              <a:gd name="connsiteY4" fmla="*/ 0 h 1285398"/>
              <a:gd name="connsiteX5" fmla="*/ 0 w 1207103"/>
              <a:gd name="connsiteY5" fmla="*/ 1280160 h 1285398"/>
              <a:gd name="connsiteX6" fmla="*/ 463296 w 1207103"/>
              <a:gd name="connsiteY6" fmla="*/ 1008031 h 128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103" h="1285398">
                <a:moveTo>
                  <a:pt x="463296" y="1008031"/>
                </a:moveTo>
                <a:lnTo>
                  <a:pt x="935926" y="1285399"/>
                </a:lnTo>
                <a:cubicBezTo>
                  <a:pt x="950309" y="1052227"/>
                  <a:pt x="1045178" y="834295"/>
                  <a:pt x="1207103" y="663988"/>
                </a:cubicBezTo>
                <a:lnTo>
                  <a:pt x="1069467" y="135446"/>
                </a:lnTo>
                <a:lnTo>
                  <a:pt x="548259" y="0"/>
                </a:lnTo>
                <a:cubicBezTo>
                  <a:pt x="209645" y="346234"/>
                  <a:pt x="16573" y="797814"/>
                  <a:pt x="0" y="1280160"/>
                </a:cubicBezTo>
                <a:lnTo>
                  <a:pt x="463296" y="1008031"/>
                </a:lnTo>
                <a:close/>
              </a:path>
            </a:pathLst>
          </a:custGeom>
          <a:solidFill>
            <a:srgbClr val="231F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6CBB36A-4E0F-4E29-853A-5D663DAA139B}"/>
              </a:ext>
            </a:extLst>
          </p:cNvPr>
          <p:cNvSpPr/>
          <p:nvPr/>
        </p:nvSpPr>
        <p:spPr>
          <a:xfrm>
            <a:off x="1231330" y="3391542"/>
            <a:ext cx="1183100" cy="1565624"/>
          </a:xfrm>
          <a:custGeom>
            <a:avLst/>
            <a:gdLst>
              <a:gd name="connsiteX0" fmla="*/ 652748 w 1183100"/>
              <a:gd name="connsiteY0" fmla="*/ 1045559 h 1565624"/>
              <a:gd name="connsiteX1" fmla="*/ 1183100 w 1183100"/>
              <a:gd name="connsiteY1" fmla="*/ 907447 h 1565624"/>
              <a:gd name="connsiteX2" fmla="*/ 935450 w 1183100"/>
              <a:gd name="connsiteY2" fmla="*/ 276416 h 1565624"/>
              <a:gd name="connsiteX3" fmla="*/ 464344 w 1183100"/>
              <a:gd name="connsiteY3" fmla="*/ 0 h 1565624"/>
              <a:gd name="connsiteX4" fmla="*/ 0 w 1183100"/>
              <a:gd name="connsiteY4" fmla="*/ 272796 h 1565624"/>
              <a:gd name="connsiteX5" fmla="*/ 517493 w 1183100"/>
              <a:gd name="connsiteY5" fmla="*/ 1565625 h 1565624"/>
              <a:gd name="connsiteX6" fmla="*/ 652748 w 1183100"/>
              <a:gd name="connsiteY6" fmla="*/ 1045559 h 156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100" h="1565624">
                <a:moveTo>
                  <a:pt x="652748" y="1045559"/>
                </a:moveTo>
                <a:lnTo>
                  <a:pt x="1183100" y="907447"/>
                </a:lnTo>
                <a:cubicBezTo>
                  <a:pt x="1028414" y="732377"/>
                  <a:pt x="941356" y="511302"/>
                  <a:pt x="935450" y="276416"/>
                </a:cubicBezTo>
                <a:lnTo>
                  <a:pt x="464344" y="0"/>
                </a:lnTo>
                <a:lnTo>
                  <a:pt x="0" y="272796"/>
                </a:lnTo>
                <a:cubicBezTo>
                  <a:pt x="5334" y="757047"/>
                  <a:pt x="188214" y="1212818"/>
                  <a:pt x="517493" y="1565625"/>
                </a:cubicBezTo>
                <a:lnTo>
                  <a:pt x="652748" y="1045559"/>
                </a:lnTo>
                <a:close/>
              </a:path>
            </a:pathLst>
          </a:custGeom>
          <a:solidFill>
            <a:srgbClr val="231F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0EC504C6-10EA-4401-827D-2DD3161F71A3}"/>
              </a:ext>
            </a:extLst>
          </p:cNvPr>
          <p:cNvSpPr txBox="1"/>
          <p:nvPr/>
        </p:nvSpPr>
        <p:spPr>
          <a:xfrm>
            <a:off x="1357630" y="2650892"/>
            <a:ext cx="1103187" cy="57708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a:sym typeface="Arial"/>
                <a:rtl val="0"/>
              </a:rPr>
              <a:t>Public 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a:sym typeface="Arial"/>
                <a:rtl val="0"/>
              </a:rPr>
              <a:t>and Economic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a:sym typeface="Arial"/>
                <a:rtl val="0"/>
              </a:rPr>
              <a:t>Growth</a:t>
            </a:r>
            <a:r>
              <a:rPr kumimoji="0" lang="en-US" sz="1050" b="0" i="0" u="none" strike="noStrike" kern="1200" cap="none" spc="0" normalizeH="0" baseline="0" noProof="0" dirty="0">
                <a:ln>
                  <a:noFill/>
                </a:ln>
                <a:solidFill>
                  <a:srgbClr val="FFFFFF"/>
                </a:solidFill>
                <a:effectLst/>
                <a:uLnTx/>
                <a:uFillTx/>
                <a:latin typeface="Arial"/>
                <a:ea typeface="+mn-ea"/>
                <a:cs typeface="Arial"/>
                <a:sym typeface="Arial"/>
                <a:rtl val="0"/>
              </a:rPr>
              <a:t> </a:t>
            </a:r>
          </a:p>
        </p:txBody>
      </p:sp>
      <p:sp>
        <p:nvSpPr>
          <p:cNvPr id="50" name="TextBox 49">
            <a:extLst>
              <a:ext uri="{FF2B5EF4-FFF2-40B4-BE49-F238E27FC236}">
                <a16:creationId xmlns:a16="http://schemas.microsoft.com/office/drawing/2014/main" id="{40A0C20A-50B3-4EA6-9166-C6F6FF1A80D0}"/>
              </a:ext>
            </a:extLst>
          </p:cNvPr>
          <p:cNvSpPr txBox="1"/>
          <p:nvPr/>
        </p:nvSpPr>
        <p:spPr>
          <a:xfrm>
            <a:off x="1263216" y="3852897"/>
            <a:ext cx="1067921"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a:sym typeface="Arial"/>
                <a:rtl val="0"/>
              </a:rPr>
              <a:t>Product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a:sym typeface="Arial"/>
                <a:rtl val="0"/>
              </a:rPr>
              <a:t>Development</a:t>
            </a:r>
            <a:r>
              <a:rPr kumimoji="0" lang="en-US" sz="1050" b="0" i="0" u="none" strike="noStrike" kern="1200" cap="none" spc="0" normalizeH="0" baseline="0" noProof="0" dirty="0">
                <a:ln>
                  <a:noFill/>
                </a:ln>
                <a:solidFill>
                  <a:srgbClr val="FFFFFF"/>
                </a:solidFill>
                <a:effectLst/>
                <a:uLnTx/>
                <a:uFillTx/>
                <a:latin typeface="Arial"/>
                <a:ea typeface="+mn-ea"/>
                <a:cs typeface="Arial"/>
                <a:sym typeface="Arial"/>
                <a:rtl val="0"/>
              </a:rPr>
              <a:t> </a:t>
            </a:r>
          </a:p>
        </p:txBody>
      </p:sp>
      <p:sp>
        <p:nvSpPr>
          <p:cNvPr id="52" name="TextBox 51">
            <a:extLst>
              <a:ext uri="{FF2B5EF4-FFF2-40B4-BE49-F238E27FC236}">
                <a16:creationId xmlns:a16="http://schemas.microsoft.com/office/drawing/2014/main" id="{18DC1C0C-6CE0-420F-B74D-B7CCECB2EAA2}"/>
              </a:ext>
            </a:extLst>
          </p:cNvPr>
          <p:cNvSpPr txBox="1"/>
          <p:nvPr/>
        </p:nvSpPr>
        <p:spPr>
          <a:xfrm>
            <a:off x="1983907" y="4741767"/>
            <a:ext cx="811441"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a:sym typeface="Arial"/>
                <a:rtl val="0"/>
              </a:rPr>
              <a:t>Licensing</a:t>
            </a:r>
          </a:p>
        </p:txBody>
      </p:sp>
      <p:sp>
        <p:nvSpPr>
          <p:cNvPr id="53" name="TextBox 52">
            <a:extLst>
              <a:ext uri="{FF2B5EF4-FFF2-40B4-BE49-F238E27FC236}">
                <a16:creationId xmlns:a16="http://schemas.microsoft.com/office/drawing/2014/main" id="{8FB3698F-0C4C-4510-A0D6-92029DA4CD42}"/>
              </a:ext>
            </a:extLst>
          </p:cNvPr>
          <p:cNvSpPr txBox="1"/>
          <p:nvPr/>
        </p:nvSpPr>
        <p:spPr>
          <a:xfrm>
            <a:off x="3080222" y="4899423"/>
            <a:ext cx="82105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a:sym typeface="Arial"/>
                <a:rtl val="0"/>
              </a:rPr>
              <a:t>Marketing</a:t>
            </a:r>
          </a:p>
        </p:txBody>
      </p:sp>
      <p:sp>
        <p:nvSpPr>
          <p:cNvPr id="54" name="TextBox 53">
            <a:extLst>
              <a:ext uri="{FF2B5EF4-FFF2-40B4-BE49-F238E27FC236}">
                <a16:creationId xmlns:a16="http://schemas.microsoft.com/office/drawing/2014/main" id="{3311DDD8-1D0F-4D63-8147-8F7F95775E32}"/>
              </a:ext>
            </a:extLst>
          </p:cNvPr>
          <p:cNvSpPr txBox="1"/>
          <p:nvPr/>
        </p:nvSpPr>
        <p:spPr>
          <a:xfrm>
            <a:off x="4011516" y="4195576"/>
            <a:ext cx="101341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Arial"/>
                <a:sym typeface="Arial"/>
                <a:rtl val="0"/>
              </a:rPr>
              <a:t>IP </a:t>
            </a:r>
            <a:r>
              <a:rPr kumimoji="0" lang="en-US" sz="1050" b="1" i="0" u="none" strike="noStrike" kern="1200" cap="none" spc="0" normalizeH="0" baseline="0" noProof="0" dirty="0">
                <a:ln>
                  <a:noFill/>
                </a:ln>
                <a:solidFill>
                  <a:srgbClr val="FFFFFF"/>
                </a:solidFill>
                <a:effectLst/>
                <a:uLnTx/>
                <a:uFillTx/>
                <a:latin typeface="Arial"/>
                <a:ea typeface="+mn-ea"/>
                <a:cs typeface="Arial"/>
                <a:sym typeface="Arial"/>
                <a:rtl val="0"/>
              </a:rPr>
              <a:t>Protection</a:t>
            </a:r>
          </a:p>
        </p:txBody>
      </p:sp>
      <p:sp>
        <p:nvSpPr>
          <p:cNvPr id="55" name="TextBox 54">
            <a:extLst>
              <a:ext uri="{FF2B5EF4-FFF2-40B4-BE49-F238E27FC236}">
                <a16:creationId xmlns:a16="http://schemas.microsoft.com/office/drawing/2014/main" id="{F96399F7-6855-436B-9746-74DDE0F2CB80}"/>
              </a:ext>
            </a:extLst>
          </p:cNvPr>
          <p:cNvSpPr txBox="1"/>
          <p:nvPr/>
        </p:nvSpPr>
        <p:spPr>
          <a:xfrm>
            <a:off x="4176468" y="3137472"/>
            <a:ext cx="86433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a:sym typeface="Arial"/>
                <a:rtl val="0"/>
              </a:rPr>
              <a:t>Evaluation</a:t>
            </a:r>
          </a:p>
        </p:txBody>
      </p:sp>
      <p:sp>
        <p:nvSpPr>
          <p:cNvPr id="56" name="TextBox 55">
            <a:extLst>
              <a:ext uri="{FF2B5EF4-FFF2-40B4-BE49-F238E27FC236}">
                <a16:creationId xmlns:a16="http://schemas.microsoft.com/office/drawing/2014/main" id="{7AC9D414-93FC-4A2F-B48B-B7E7B483B2A1}"/>
              </a:ext>
            </a:extLst>
          </p:cNvPr>
          <p:cNvSpPr txBox="1"/>
          <p:nvPr/>
        </p:nvSpPr>
        <p:spPr>
          <a:xfrm>
            <a:off x="3553726" y="2263306"/>
            <a:ext cx="780983"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a:sym typeface="Arial"/>
                <a:rtl val="0"/>
              </a:rPr>
              <a:t>Invention</a:t>
            </a:r>
          </a:p>
        </p:txBody>
      </p:sp>
      <p:sp>
        <p:nvSpPr>
          <p:cNvPr id="58" name="TextBox 57">
            <a:extLst>
              <a:ext uri="{FF2B5EF4-FFF2-40B4-BE49-F238E27FC236}">
                <a16:creationId xmlns:a16="http://schemas.microsoft.com/office/drawing/2014/main" id="{77B482C0-15B4-4F9C-87F8-0E35D686A5FB}"/>
              </a:ext>
            </a:extLst>
          </p:cNvPr>
          <p:cNvSpPr txBox="1"/>
          <p:nvPr/>
        </p:nvSpPr>
        <p:spPr>
          <a:xfrm>
            <a:off x="2334875" y="1976408"/>
            <a:ext cx="1031052"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tl val="0"/>
              </a:rPr>
              <a:t>Research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tl val="0"/>
              </a:rPr>
              <a:t>Development</a:t>
            </a:r>
          </a:p>
        </p:txBody>
      </p:sp>
      <p:grpSp>
        <p:nvGrpSpPr>
          <p:cNvPr id="60" name="Graphic 3">
            <a:extLst>
              <a:ext uri="{FF2B5EF4-FFF2-40B4-BE49-F238E27FC236}">
                <a16:creationId xmlns:a16="http://schemas.microsoft.com/office/drawing/2014/main" id="{9714E384-27BA-44F2-A93A-603F1BCB7490}"/>
              </a:ext>
            </a:extLst>
          </p:cNvPr>
          <p:cNvGrpSpPr/>
          <p:nvPr/>
        </p:nvGrpSpPr>
        <p:grpSpPr>
          <a:xfrm>
            <a:off x="2238123" y="5233875"/>
            <a:ext cx="42862" cy="626840"/>
            <a:chOff x="3639311" y="5453062"/>
            <a:chExt cx="42862" cy="626840"/>
          </a:xfrm>
          <a:solidFill>
            <a:srgbClr val="FFC906"/>
          </a:solidFill>
        </p:grpSpPr>
        <p:sp>
          <p:nvSpPr>
            <p:cNvPr id="149" name="Freeform: Shape 148">
              <a:extLst>
                <a:ext uri="{FF2B5EF4-FFF2-40B4-BE49-F238E27FC236}">
                  <a16:creationId xmlns:a16="http://schemas.microsoft.com/office/drawing/2014/main" id="{6BC302A8-F73B-4F08-AFF7-90FCB60B1060}"/>
                </a:ext>
              </a:extLst>
            </p:cNvPr>
            <p:cNvSpPr/>
            <p:nvPr/>
          </p:nvSpPr>
          <p:spPr>
            <a:xfrm>
              <a:off x="3660742" y="5453062"/>
              <a:ext cx="9525" cy="609980"/>
            </a:xfrm>
            <a:custGeom>
              <a:avLst/>
              <a:gdLst>
                <a:gd name="connsiteX0" fmla="*/ 0 w 9525"/>
                <a:gd name="connsiteY0" fmla="*/ 609981 h 609980"/>
                <a:gd name="connsiteX1" fmla="*/ 0 w 9525"/>
                <a:gd name="connsiteY1" fmla="*/ 0 h 609980"/>
              </a:gdLst>
              <a:ahLst/>
              <a:cxnLst>
                <a:cxn ang="0">
                  <a:pos x="connsiteX0" y="connsiteY0"/>
                </a:cxn>
                <a:cxn ang="0">
                  <a:pos x="connsiteX1" y="connsiteY1"/>
                </a:cxn>
              </a:cxnLst>
              <a:rect l="l" t="t" r="r" b="b"/>
              <a:pathLst>
                <a:path w="9525" h="609980">
                  <a:moveTo>
                    <a:pt x="0" y="609981"/>
                  </a:moveTo>
                  <a:lnTo>
                    <a:pt x="0" y="0"/>
                  </a:lnTo>
                </a:path>
              </a:pathLst>
            </a:custGeom>
            <a:grpFill/>
            <a:ln w="9525" cap="flat">
              <a:solidFill>
                <a:srgbClr val="FFC90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0E8C36C-711C-42C0-BBE7-642A9554CB08}"/>
                </a:ext>
              </a:extLst>
            </p:cNvPr>
            <p:cNvSpPr/>
            <p:nvPr/>
          </p:nvSpPr>
          <p:spPr>
            <a:xfrm>
              <a:off x="3639311" y="6037039"/>
              <a:ext cx="42862" cy="42862"/>
            </a:xfrm>
            <a:custGeom>
              <a:avLst/>
              <a:gdLst>
                <a:gd name="connsiteX0" fmla="*/ 42863 w 42862"/>
                <a:gd name="connsiteY0" fmla="*/ 21431 h 42862"/>
                <a:gd name="connsiteX1" fmla="*/ 21431 w 42862"/>
                <a:gd name="connsiteY1" fmla="*/ 42862 h 42862"/>
                <a:gd name="connsiteX2" fmla="*/ 0 w 42862"/>
                <a:gd name="connsiteY2" fmla="*/ 21431 h 42862"/>
                <a:gd name="connsiteX3" fmla="*/ 21431 w 42862"/>
                <a:gd name="connsiteY3" fmla="*/ 0 h 42862"/>
                <a:gd name="connsiteX4" fmla="*/ 42863 w 42862"/>
                <a:gd name="connsiteY4" fmla="*/ 2143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2862">
                  <a:moveTo>
                    <a:pt x="42863" y="21431"/>
                  </a:moveTo>
                  <a:cubicBezTo>
                    <a:pt x="42863" y="33267"/>
                    <a:pt x="33267" y="42862"/>
                    <a:pt x="21431" y="42862"/>
                  </a:cubicBezTo>
                  <a:cubicBezTo>
                    <a:pt x="9595" y="42862"/>
                    <a:pt x="0" y="33267"/>
                    <a:pt x="0" y="21431"/>
                  </a:cubicBezTo>
                  <a:cubicBezTo>
                    <a:pt x="0" y="9595"/>
                    <a:pt x="9595" y="0"/>
                    <a:pt x="21431" y="0"/>
                  </a:cubicBezTo>
                  <a:cubicBezTo>
                    <a:pt x="33267" y="0"/>
                    <a:pt x="42863" y="9595"/>
                    <a:pt x="42863" y="2143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2" name="Graphic 3">
            <a:extLst>
              <a:ext uri="{FF2B5EF4-FFF2-40B4-BE49-F238E27FC236}">
                <a16:creationId xmlns:a16="http://schemas.microsoft.com/office/drawing/2014/main" id="{D7DE5049-6A2E-4F9F-8666-B233D4D0502B}"/>
              </a:ext>
            </a:extLst>
          </p:cNvPr>
          <p:cNvGrpSpPr/>
          <p:nvPr/>
        </p:nvGrpSpPr>
        <p:grpSpPr>
          <a:xfrm>
            <a:off x="4471415" y="4595216"/>
            <a:ext cx="657606" cy="42862"/>
            <a:chOff x="5914548" y="4822792"/>
            <a:chExt cx="657606" cy="42862"/>
          </a:xfrm>
          <a:solidFill>
            <a:srgbClr val="FFC906"/>
          </a:solidFill>
        </p:grpSpPr>
        <p:sp>
          <p:nvSpPr>
            <p:cNvPr id="145" name="Freeform: Shape 144">
              <a:extLst>
                <a:ext uri="{FF2B5EF4-FFF2-40B4-BE49-F238E27FC236}">
                  <a16:creationId xmlns:a16="http://schemas.microsoft.com/office/drawing/2014/main" id="{418C45D6-0234-4EFF-ADEE-43C0E79759FE}"/>
                </a:ext>
              </a:extLst>
            </p:cNvPr>
            <p:cNvSpPr/>
            <p:nvPr/>
          </p:nvSpPr>
          <p:spPr>
            <a:xfrm>
              <a:off x="5914548" y="4844224"/>
              <a:ext cx="640651" cy="9525"/>
            </a:xfrm>
            <a:custGeom>
              <a:avLst/>
              <a:gdLst>
                <a:gd name="connsiteX0" fmla="*/ 640652 w 640651"/>
                <a:gd name="connsiteY0" fmla="*/ 0 h 9525"/>
                <a:gd name="connsiteX1" fmla="*/ 0 w 640651"/>
                <a:gd name="connsiteY1" fmla="*/ 0 h 9525"/>
              </a:gdLst>
              <a:ahLst/>
              <a:cxnLst>
                <a:cxn ang="0">
                  <a:pos x="connsiteX0" y="connsiteY0"/>
                </a:cxn>
                <a:cxn ang="0">
                  <a:pos x="connsiteX1" y="connsiteY1"/>
                </a:cxn>
              </a:cxnLst>
              <a:rect l="l" t="t" r="r" b="b"/>
              <a:pathLst>
                <a:path w="640651" h="9525">
                  <a:moveTo>
                    <a:pt x="640652" y="0"/>
                  </a:moveTo>
                  <a:lnTo>
                    <a:pt x="0" y="0"/>
                  </a:lnTo>
                </a:path>
              </a:pathLst>
            </a:custGeom>
            <a:grpFill/>
            <a:ln w="9525" cap="flat">
              <a:solidFill>
                <a:srgbClr val="FFC90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596134C4-E4F6-446B-A166-628B64412AC1}"/>
                </a:ext>
              </a:extLst>
            </p:cNvPr>
            <p:cNvSpPr/>
            <p:nvPr/>
          </p:nvSpPr>
          <p:spPr>
            <a:xfrm>
              <a:off x="6529291" y="4822792"/>
              <a:ext cx="42862" cy="42862"/>
            </a:xfrm>
            <a:custGeom>
              <a:avLst/>
              <a:gdLst>
                <a:gd name="connsiteX0" fmla="*/ 42862 w 42862"/>
                <a:gd name="connsiteY0" fmla="*/ 21431 h 42862"/>
                <a:gd name="connsiteX1" fmla="*/ 21431 w 42862"/>
                <a:gd name="connsiteY1" fmla="*/ 42862 h 42862"/>
                <a:gd name="connsiteX2" fmla="*/ 0 w 42862"/>
                <a:gd name="connsiteY2" fmla="*/ 21431 h 42862"/>
                <a:gd name="connsiteX3" fmla="*/ 21431 w 42862"/>
                <a:gd name="connsiteY3" fmla="*/ 0 h 42862"/>
                <a:gd name="connsiteX4" fmla="*/ 42862 w 42862"/>
                <a:gd name="connsiteY4" fmla="*/ 2143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2862">
                  <a:moveTo>
                    <a:pt x="42862" y="21431"/>
                  </a:moveTo>
                  <a:cubicBezTo>
                    <a:pt x="42862" y="33267"/>
                    <a:pt x="33267" y="42862"/>
                    <a:pt x="21431" y="42862"/>
                  </a:cubicBezTo>
                  <a:cubicBezTo>
                    <a:pt x="9595" y="42862"/>
                    <a:pt x="0" y="33267"/>
                    <a:pt x="0" y="21431"/>
                  </a:cubicBezTo>
                  <a:cubicBezTo>
                    <a:pt x="0" y="9595"/>
                    <a:pt x="9595" y="0"/>
                    <a:pt x="21431" y="0"/>
                  </a:cubicBezTo>
                  <a:cubicBezTo>
                    <a:pt x="33267" y="0"/>
                    <a:pt x="42862" y="9595"/>
                    <a:pt x="42862" y="2143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3" name="Graphic 3">
            <a:extLst>
              <a:ext uri="{FF2B5EF4-FFF2-40B4-BE49-F238E27FC236}">
                <a16:creationId xmlns:a16="http://schemas.microsoft.com/office/drawing/2014/main" id="{1624B09A-0B79-43D0-8D3A-CD89A263EE77}"/>
              </a:ext>
            </a:extLst>
          </p:cNvPr>
          <p:cNvGrpSpPr/>
          <p:nvPr/>
        </p:nvGrpSpPr>
        <p:grpSpPr>
          <a:xfrm>
            <a:off x="4708051" y="4772621"/>
            <a:ext cx="42862" cy="657606"/>
            <a:chOff x="6109239" y="4941474"/>
            <a:chExt cx="42862" cy="657606"/>
          </a:xfrm>
          <a:solidFill>
            <a:srgbClr val="000000"/>
          </a:solidFill>
        </p:grpSpPr>
        <p:sp>
          <p:nvSpPr>
            <p:cNvPr id="143" name="Freeform: Shape 142">
              <a:extLst>
                <a:ext uri="{FF2B5EF4-FFF2-40B4-BE49-F238E27FC236}">
                  <a16:creationId xmlns:a16="http://schemas.microsoft.com/office/drawing/2014/main" id="{8CD33983-8E9A-423D-8CDF-DC0AEA6C803B}"/>
                </a:ext>
              </a:extLst>
            </p:cNvPr>
            <p:cNvSpPr/>
            <p:nvPr/>
          </p:nvSpPr>
          <p:spPr>
            <a:xfrm>
              <a:off x="6130670" y="4941474"/>
              <a:ext cx="9525" cy="640746"/>
            </a:xfrm>
            <a:custGeom>
              <a:avLst/>
              <a:gdLst>
                <a:gd name="connsiteX0" fmla="*/ 0 w 9525"/>
                <a:gd name="connsiteY0" fmla="*/ 640747 h 640746"/>
                <a:gd name="connsiteX1" fmla="*/ 0 w 9525"/>
                <a:gd name="connsiteY1" fmla="*/ 0 h 640746"/>
              </a:gdLst>
              <a:ahLst/>
              <a:cxnLst>
                <a:cxn ang="0">
                  <a:pos x="connsiteX0" y="connsiteY0"/>
                </a:cxn>
                <a:cxn ang="0">
                  <a:pos x="connsiteX1" y="connsiteY1"/>
                </a:cxn>
              </a:cxnLst>
              <a:rect l="l" t="t" r="r" b="b"/>
              <a:pathLst>
                <a:path w="9525" h="640746">
                  <a:moveTo>
                    <a:pt x="0" y="640747"/>
                  </a:moveTo>
                  <a:lnTo>
                    <a:pt x="0" y="0"/>
                  </a:lnTo>
                </a:path>
              </a:pathLst>
            </a:custGeom>
            <a:ln w="9525" cap="flat">
              <a:solidFill>
                <a:srgbClr val="FFC90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092B6F4D-E9F9-4D1B-9BDB-3BE122A7C8B6}"/>
                </a:ext>
              </a:extLst>
            </p:cNvPr>
            <p:cNvSpPr/>
            <p:nvPr/>
          </p:nvSpPr>
          <p:spPr>
            <a:xfrm>
              <a:off x="6109239" y="5556217"/>
              <a:ext cx="42862" cy="42862"/>
            </a:xfrm>
            <a:custGeom>
              <a:avLst/>
              <a:gdLst>
                <a:gd name="connsiteX0" fmla="*/ 42863 w 42862"/>
                <a:gd name="connsiteY0" fmla="*/ 21431 h 42862"/>
                <a:gd name="connsiteX1" fmla="*/ 21431 w 42862"/>
                <a:gd name="connsiteY1" fmla="*/ 42863 h 42862"/>
                <a:gd name="connsiteX2" fmla="*/ 0 w 42862"/>
                <a:gd name="connsiteY2" fmla="*/ 21431 h 42862"/>
                <a:gd name="connsiteX3" fmla="*/ 21431 w 42862"/>
                <a:gd name="connsiteY3" fmla="*/ 0 h 42862"/>
                <a:gd name="connsiteX4" fmla="*/ 42863 w 42862"/>
                <a:gd name="connsiteY4" fmla="*/ 2143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2862">
                  <a:moveTo>
                    <a:pt x="42863" y="21431"/>
                  </a:moveTo>
                  <a:cubicBezTo>
                    <a:pt x="42863" y="33267"/>
                    <a:pt x="33268" y="42863"/>
                    <a:pt x="21431" y="42863"/>
                  </a:cubicBezTo>
                  <a:cubicBezTo>
                    <a:pt x="9595" y="42863"/>
                    <a:pt x="0" y="33267"/>
                    <a:pt x="0" y="21431"/>
                  </a:cubicBezTo>
                  <a:cubicBezTo>
                    <a:pt x="0" y="9596"/>
                    <a:pt x="9595" y="0"/>
                    <a:pt x="21431" y="0"/>
                  </a:cubicBezTo>
                  <a:cubicBezTo>
                    <a:pt x="33268" y="0"/>
                    <a:pt x="42863" y="9596"/>
                    <a:pt x="42863" y="21431"/>
                  </a:cubicBezTo>
                  <a:close/>
                </a:path>
              </a:pathLst>
            </a:custGeom>
            <a:solidFill>
              <a:srgbClr val="FFC9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5" name="Freeform: Shape 64">
            <a:extLst>
              <a:ext uri="{FF2B5EF4-FFF2-40B4-BE49-F238E27FC236}">
                <a16:creationId xmlns:a16="http://schemas.microsoft.com/office/drawing/2014/main" id="{8F674B84-DE9E-4F04-A20C-1702A1A5F531}"/>
              </a:ext>
            </a:extLst>
          </p:cNvPr>
          <p:cNvSpPr/>
          <p:nvPr/>
        </p:nvSpPr>
        <p:spPr>
          <a:xfrm>
            <a:off x="2264793" y="2753367"/>
            <a:ext cx="1800987" cy="1800987"/>
          </a:xfrm>
          <a:custGeom>
            <a:avLst/>
            <a:gdLst>
              <a:gd name="connsiteX0" fmla="*/ 1800987 w 1800987"/>
              <a:gd name="connsiteY0" fmla="*/ 900494 h 1800987"/>
              <a:gd name="connsiteX1" fmla="*/ 900493 w 1800987"/>
              <a:gd name="connsiteY1" fmla="*/ 1800987 h 1800987"/>
              <a:gd name="connsiteX2" fmla="*/ 0 w 1800987"/>
              <a:gd name="connsiteY2" fmla="*/ 900494 h 1800987"/>
              <a:gd name="connsiteX3" fmla="*/ 900493 w 1800987"/>
              <a:gd name="connsiteY3" fmla="*/ 0 h 1800987"/>
              <a:gd name="connsiteX4" fmla="*/ 1800987 w 1800987"/>
              <a:gd name="connsiteY4" fmla="*/ 900494 h 180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987" h="1800987">
                <a:moveTo>
                  <a:pt x="1800987" y="900494"/>
                </a:moveTo>
                <a:cubicBezTo>
                  <a:pt x="1800987" y="1397823"/>
                  <a:pt x="1397822" y="1800987"/>
                  <a:pt x="900493" y="1800987"/>
                </a:cubicBezTo>
                <a:cubicBezTo>
                  <a:pt x="403164" y="1800987"/>
                  <a:pt x="0" y="1397823"/>
                  <a:pt x="0" y="900494"/>
                </a:cubicBezTo>
                <a:cubicBezTo>
                  <a:pt x="0" y="403165"/>
                  <a:pt x="403165" y="0"/>
                  <a:pt x="900493" y="0"/>
                </a:cubicBezTo>
                <a:cubicBezTo>
                  <a:pt x="1397822" y="0"/>
                  <a:pt x="1800987" y="403165"/>
                  <a:pt x="1800987" y="900494"/>
                </a:cubicBezTo>
                <a:close/>
              </a:path>
            </a:pathLst>
          </a:custGeom>
          <a:noFill/>
          <a:ln w="19050" cap="flat">
            <a:solidFill>
              <a:srgbClr val="FFCD1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6" name="Graphic 3">
            <a:extLst>
              <a:ext uri="{FF2B5EF4-FFF2-40B4-BE49-F238E27FC236}">
                <a16:creationId xmlns:a16="http://schemas.microsoft.com/office/drawing/2014/main" id="{50010330-B2D4-4079-8EFB-3502F9F1C405}"/>
              </a:ext>
            </a:extLst>
          </p:cNvPr>
          <p:cNvGrpSpPr/>
          <p:nvPr/>
        </p:nvGrpSpPr>
        <p:grpSpPr>
          <a:xfrm>
            <a:off x="4751199" y="2086231"/>
            <a:ext cx="505015" cy="565690"/>
            <a:chOff x="6152387" y="2238946"/>
            <a:chExt cx="505015" cy="565690"/>
          </a:xfrm>
          <a:solidFill>
            <a:srgbClr val="E87825"/>
          </a:solidFill>
        </p:grpSpPr>
        <p:sp>
          <p:nvSpPr>
            <p:cNvPr id="133" name="Freeform: Shape 132">
              <a:extLst>
                <a:ext uri="{FF2B5EF4-FFF2-40B4-BE49-F238E27FC236}">
                  <a16:creationId xmlns:a16="http://schemas.microsoft.com/office/drawing/2014/main" id="{E83483D9-85B6-4558-94D5-8B030B34DD33}"/>
                </a:ext>
              </a:extLst>
            </p:cNvPr>
            <p:cNvSpPr/>
            <p:nvPr/>
          </p:nvSpPr>
          <p:spPr>
            <a:xfrm>
              <a:off x="6328790" y="2765964"/>
              <a:ext cx="152304" cy="38672"/>
            </a:xfrm>
            <a:custGeom>
              <a:avLst/>
              <a:gdLst>
                <a:gd name="connsiteX0" fmla="*/ 152305 w 152304"/>
                <a:gd name="connsiteY0" fmla="*/ 19336 h 38672"/>
                <a:gd name="connsiteX1" fmla="*/ 132969 w 152304"/>
                <a:gd name="connsiteY1" fmla="*/ 0 h 38672"/>
                <a:gd name="connsiteX2" fmla="*/ 19336 w 152304"/>
                <a:gd name="connsiteY2" fmla="*/ 0 h 38672"/>
                <a:gd name="connsiteX3" fmla="*/ 0 w 152304"/>
                <a:gd name="connsiteY3" fmla="*/ 19336 h 38672"/>
                <a:gd name="connsiteX4" fmla="*/ 19336 w 152304"/>
                <a:gd name="connsiteY4" fmla="*/ 38671 h 38672"/>
                <a:gd name="connsiteX5" fmla="*/ 132969 w 152304"/>
                <a:gd name="connsiteY5" fmla="*/ 38671 h 38672"/>
                <a:gd name="connsiteX6" fmla="*/ 152305 w 152304"/>
                <a:gd name="connsiteY6" fmla="*/ 19336 h 3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04" h="38672">
                  <a:moveTo>
                    <a:pt x="152305" y="19336"/>
                  </a:moveTo>
                  <a:cubicBezTo>
                    <a:pt x="152305" y="8667"/>
                    <a:pt x="143637" y="0"/>
                    <a:pt x="132969" y="0"/>
                  </a:cubicBezTo>
                  <a:lnTo>
                    <a:pt x="19336" y="0"/>
                  </a:lnTo>
                  <a:cubicBezTo>
                    <a:pt x="8668" y="0"/>
                    <a:pt x="0" y="8667"/>
                    <a:pt x="0" y="19336"/>
                  </a:cubicBezTo>
                  <a:cubicBezTo>
                    <a:pt x="0" y="30004"/>
                    <a:pt x="8668" y="38671"/>
                    <a:pt x="19336" y="38671"/>
                  </a:cubicBezTo>
                  <a:lnTo>
                    <a:pt x="132969" y="38671"/>
                  </a:lnTo>
                  <a:cubicBezTo>
                    <a:pt x="143637" y="38767"/>
                    <a:pt x="152305" y="30099"/>
                    <a:pt x="152305" y="19336"/>
                  </a:cubicBezTo>
                  <a:close/>
                </a:path>
              </a:pathLst>
            </a:custGeom>
            <a:solidFill>
              <a:srgbClr val="8C94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0586A7A3-472C-49B2-A656-7B2082A490F8}"/>
                </a:ext>
              </a:extLst>
            </p:cNvPr>
            <p:cNvSpPr/>
            <p:nvPr/>
          </p:nvSpPr>
          <p:spPr>
            <a:xfrm>
              <a:off x="6258876" y="2354921"/>
              <a:ext cx="291980" cy="320460"/>
            </a:xfrm>
            <a:custGeom>
              <a:avLst/>
              <a:gdLst>
                <a:gd name="connsiteX0" fmla="*/ 0 w 291980"/>
                <a:gd name="connsiteY0" fmla="*/ 145581 h 320460"/>
                <a:gd name="connsiteX1" fmla="*/ 71057 w 291980"/>
                <a:gd name="connsiteY1" fmla="*/ 270835 h 320460"/>
                <a:gd name="connsiteX2" fmla="*/ 71057 w 291980"/>
                <a:gd name="connsiteY2" fmla="*/ 281789 h 320460"/>
                <a:gd name="connsiteX3" fmla="*/ 65913 w 291980"/>
                <a:gd name="connsiteY3" fmla="*/ 281789 h 320460"/>
                <a:gd name="connsiteX4" fmla="*/ 46577 w 291980"/>
                <a:gd name="connsiteY4" fmla="*/ 301124 h 320460"/>
                <a:gd name="connsiteX5" fmla="*/ 65913 w 291980"/>
                <a:gd name="connsiteY5" fmla="*/ 320460 h 320460"/>
                <a:gd name="connsiteX6" fmla="*/ 226695 w 291980"/>
                <a:gd name="connsiteY6" fmla="*/ 320460 h 320460"/>
                <a:gd name="connsiteX7" fmla="*/ 246031 w 291980"/>
                <a:gd name="connsiteY7" fmla="*/ 301124 h 320460"/>
                <a:gd name="connsiteX8" fmla="*/ 226695 w 291980"/>
                <a:gd name="connsiteY8" fmla="*/ 281789 h 320460"/>
                <a:gd name="connsiteX9" fmla="*/ 221552 w 291980"/>
                <a:gd name="connsiteY9" fmla="*/ 281789 h 320460"/>
                <a:gd name="connsiteX10" fmla="*/ 221552 w 291980"/>
                <a:gd name="connsiteY10" fmla="*/ 270835 h 320460"/>
                <a:gd name="connsiteX11" fmla="*/ 270891 w 291980"/>
                <a:gd name="connsiteY11" fmla="*/ 70429 h 320460"/>
                <a:gd name="connsiteX12" fmla="*/ 70485 w 291980"/>
                <a:gd name="connsiteY12" fmla="*/ 21089 h 320460"/>
                <a:gd name="connsiteX13" fmla="*/ 0 w 291980"/>
                <a:gd name="connsiteY13" fmla="*/ 145581 h 320460"/>
                <a:gd name="connsiteX14" fmla="*/ 140875 w 291980"/>
                <a:gd name="connsiteY14" fmla="*/ 178538 h 320460"/>
                <a:gd name="connsiteX15" fmla="*/ 146018 w 291980"/>
                <a:gd name="connsiteY15" fmla="*/ 173394 h 320460"/>
                <a:gd name="connsiteX16" fmla="*/ 151162 w 291980"/>
                <a:gd name="connsiteY16" fmla="*/ 178538 h 320460"/>
                <a:gd name="connsiteX17" fmla="*/ 146018 w 291980"/>
                <a:gd name="connsiteY17" fmla="*/ 183681 h 320460"/>
                <a:gd name="connsiteX18" fmla="*/ 146018 w 291980"/>
                <a:gd name="connsiteY18" fmla="*/ 183681 h 320460"/>
                <a:gd name="connsiteX19" fmla="*/ 140875 w 291980"/>
                <a:gd name="connsiteY19" fmla="*/ 178538 h 320460"/>
                <a:gd name="connsiteX20" fmla="*/ 146018 w 291980"/>
                <a:gd name="connsiteY20" fmla="*/ 38330 h 320460"/>
                <a:gd name="connsiteX21" fmla="*/ 253746 w 291980"/>
                <a:gd name="connsiteY21" fmla="*/ 145010 h 320460"/>
                <a:gd name="connsiteX22" fmla="*/ 193834 w 291980"/>
                <a:gd name="connsiteY22" fmla="*/ 241784 h 320460"/>
                <a:gd name="connsiteX23" fmla="*/ 190595 w 291980"/>
                <a:gd name="connsiteY23" fmla="*/ 243689 h 320460"/>
                <a:gd name="connsiteX24" fmla="*/ 189928 w 291980"/>
                <a:gd name="connsiteY24" fmla="*/ 243689 h 320460"/>
                <a:gd name="connsiteX25" fmla="*/ 181546 w 291980"/>
                <a:gd name="connsiteY25" fmla="*/ 259215 h 320460"/>
                <a:gd name="connsiteX26" fmla="*/ 181546 w 291980"/>
                <a:gd name="connsiteY26" fmla="*/ 281789 h 320460"/>
                <a:gd name="connsiteX27" fmla="*/ 165354 w 291980"/>
                <a:gd name="connsiteY27" fmla="*/ 281789 h 320460"/>
                <a:gd name="connsiteX28" fmla="*/ 165354 w 291980"/>
                <a:gd name="connsiteY28" fmla="*/ 217209 h 320460"/>
                <a:gd name="connsiteX29" fmla="*/ 185357 w 291980"/>
                <a:gd name="connsiteY29" fmla="*/ 158440 h 320460"/>
                <a:gd name="connsiteX30" fmla="*/ 126588 w 291980"/>
                <a:gd name="connsiteY30" fmla="*/ 138437 h 320460"/>
                <a:gd name="connsiteX31" fmla="*/ 106585 w 291980"/>
                <a:gd name="connsiteY31" fmla="*/ 197207 h 320460"/>
                <a:gd name="connsiteX32" fmla="*/ 126588 w 291980"/>
                <a:gd name="connsiteY32" fmla="*/ 217209 h 320460"/>
                <a:gd name="connsiteX33" fmla="*/ 126588 w 291980"/>
                <a:gd name="connsiteY33" fmla="*/ 281789 h 320460"/>
                <a:gd name="connsiteX34" fmla="*/ 109823 w 291980"/>
                <a:gd name="connsiteY34" fmla="*/ 281789 h 320460"/>
                <a:gd name="connsiteX35" fmla="*/ 109823 w 291980"/>
                <a:gd name="connsiteY35" fmla="*/ 259786 h 320460"/>
                <a:gd name="connsiteX36" fmla="*/ 101441 w 291980"/>
                <a:gd name="connsiteY36" fmla="*/ 244260 h 320460"/>
                <a:gd name="connsiteX37" fmla="*/ 100775 w 291980"/>
                <a:gd name="connsiteY37" fmla="*/ 244260 h 320460"/>
                <a:gd name="connsiteX38" fmla="*/ 97536 w 291980"/>
                <a:gd name="connsiteY38" fmla="*/ 242355 h 320460"/>
                <a:gd name="connsiteX39" fmla="*/ 46482 w 291980"/>
                <a:gd name="connsiteY39" fmla="*/ 99575 h 320460"/>
                <a:gd name="connsiteX40" fmla="*/ 146018 w 291980"/>
                <a:gd name="connsiteY40" fmla="*/ 38330 h 32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1980" h="320460">
                  <a:moveTo>
                    <a:pt x="0" y="145581"/>
                  </a:moveTo>
                  <a:cubicBezTo>
                    <a:pt x="-95" y="197016"/>
                    <a:pt x="26861" y="244641"/>
                    <a:pt x="71057" y="270835"/>
                  </a:cubicBezTo>
                  <a:lnTo>
                    <a:pt x="71057" y="281789"/>
                  </a:lnTo>
                  <a:lnTo>
                    <a:pt x="65913" y="281789"/>
                  </a:lnTo>
                  <a:cubicBezTo>
                    <a:pt x="55245" y="281789"/>
                    <a:pt x="46577" y="290456"/>
                    <a:pt x="46577" y="301124"/>
                  </a:cubicBezTo>
                  <a:cubicBezTo>
                    <a:pt x="46577" y="311792"/>
                    <a:pt x="55245" y="320460"/>
                    <a:pt x="65913" y="320460"/>
                  </a:cubicBezTo>
                  <a:lnTo>
                    <a:pt x="226695" y="320460"/>
                  </a:lnTo>
                  <a:cubicBezTo>
                    <a:pt x="237363" y="320460"/>
                    <a:pt x="246031" y="311792"/>
                    <a:pt x="246031" y="301124"/>
                  </a:cubicBezTo>
                  <a:cubicBezTo>
                    <a:pt x="246031" y="290456"/>
                    <a:pt x="237363" y="281789"/>
                    <a:pt x="226695" y="281789"/>
                  </a:cubicBezTo>
                  <a:lnTo>
                    <a:pt x="221552" y="281789"/>
                  </a:lnTo>
                  <a:lnTo>
                    <a:pt x="221552" y="270835"/>
                  </a:lnTo>
                  <a:cubicBezTo>
                    <a:pt x="290512" y="229115"/>
                    <a:pt x="312611" y="139390"/>
                    <a:pt x="270891" y="70429"/>
                  </a:cubicBezTo>
                  <a:cubicBezTo>
                    <a:pt x="229171" y="1468"/>
                    <a:pt x="139446" y="-20630"/>
                    <a:pt x="70485" y="21089"/>
                  </a:cubicBezTo>
                  <a:cubicBezTo>
                    <a:pt x="26861" y="47474"/>
                    <a:pt x="191" y="94622"/>
                    <a:pt x="0" y="145581"/>
                  </a:cubicBezTo>
                  <a:close/>
                  <a:moveTo>
                    <a:pt x="140875" y="178538"/>
                  </a:moveTo>
                  <a:cubicBezTo>
                    <a:pt x="140875" y="175680"/>
                    <a:pt x="143161" y="173394"/>
                    <a:pt x="146018" y="173394"/>
                  </a:cubicBezTo>
                  <a:cubicBezTo>
                    <a:pt x="148876" y="173394"/>
                    <a:pt x="151162" y="175680"/>
                    <a:pt x="151162" y="178538"/>
                  </a:cubicBezTo>
                  <a:cubicBezTo>
                    <a:pt x="151162" y="181395"/>
                    <a:pt x="148876" y="183681"/>
                    <a:pt x="146018" y="183681"/>
                  </a:cubicBezTo>
                  <a:lnTo>
                    <a:pt x="146018" y="183681"/>
                  </a:lnTo>
                  <a:cubicBezTo>
                    <a:pt x="143161" y="183681"/>
                    <a:pt x="140875" y="181395"/>
                    <a:pt x="140875" y="178538"/>
                  </a:cubicBezTo>
                  <a:close/>
                  <a:moveTo>
                    <a:pt x="146018" y="38330"/>
                  </a:moveTo>
                  <a:cubicBezTo>
                    <a:pt x="205264" y="38044"/>
                    <a:pt x="253461" y="85764"/>
                    <a:pt x="253746" y="145010"/>
                  </a:cubicBezTo>
                  <a:cubicBezTo>
                    <a:pt x="253937" y="186062"/>
                    <a:pt x="230696" y="223686"/>
                    <a:pt x="193834" y="241784"/>
                  </a:cubicBezTo>
                  <a:lnTo>
                    <a:pt x="190595" y="243689"/>
                  </a:lnTo>
                  <a:lnTo>
                    <a:pt x="189928" y="243689"/>
                  </a:lnTo>
                  <a:cubicBezTo>
                    <a:pt x="184785" y="247213"/>
                    <a:pt x="181642" y="252928"/>
                    <a:pt x="181546" y="259215"/>
                  </a:cubicBezTo>
                  <a:lnTo>
                    <a:pt x="181546" y="281789"/>
                  </a:lnTo>
                  <a:lnTo>
                    <a:pt x="165354" y="281789"/>
                  </a:lnTo>
                  <a:lnTo>
                    <a:pt x="165354" y="217209"/>
                  </a:lnTo>
                  <a:cubicBezTo>
                    <a:pt x="187166" y="206541"/>
                    <a:pt x="196120" y="180157"/>
                    <a:pt x="185357" y="158440"/>
                  </a:cubicBezTo>
                  <a:cubicBezTo>
                    <a:pt x="174689" y="136628"/>
                    <a:pt x="148304" y="127674"/>
                    <a:pt x="126588" y="138437"/>
                  </a:cubicBezTo>
                  <a:cubicBezTo>
                    <a:pt x="104775" y="149105"/>
                    <a:pt x="95821" y="175490"/>
                    <a:pt x="106585" y="197207"/>
                  </a:cubicBezTo>
                  <a:cubicBezTo>
                    <a:pt x="110871" y="205874"/>
                    <a:pt x="117920" y="212923"/>
                    <a:pt x="126588" y="217209"/>
                  </a:cubicBezTo>
                  <a:lnTo>
                    <a:pt x="126588" y="281789"/>
                  </a:lnTo>
                  <a:lnTo>
                    <a:pt x="109823" y="281789"/>
                  </a:lnTo>
                  <a:lnTo>
                    <a:pt x="109823" y="259786"/>
                  </a:lnTo>
                  <a:cubicBezTo>
                    <a:pt x="109633" y="253594"/>
                    <a:pt x="106585" y="247784"/>
                    <a:pt x="101441" y="244260"/>
                  </a:cubicBezTo>
                  <a:lnTo>
                    <a:pt x="100775" y="244260"/>
                  </a:lnTo>
                  <a:lnTo>
                    <a:pt x="97536" y="242355"/>
                  </a:lnTo>
                  <a:cubicBezTo>
                    <a:pt x="44006" y="217019"/>
                    <a:pt x="21146" y="153106"/>
                    <a:pt x="46482" y="99575"/>
                  </a:cubicBezTo>
                  <a:cubicBezTo>
                    <a:pt x="64675" y="61380"/>
                    <a:pt x="103632" y="37377"/>
                    <a:pt x="146018" y="38330"/>
                  </a:cubicBezTo>
                  <a:close/>
                </a:path>
              </a:pathLst>
            </a:custGeom>
            <a:solidFill>
              <a:srgbClr val="8C94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567A765-C889-4923-8BD1-D10BC40DA79E}"/>
                </a:ext>
              </a:extLst>
            </p:cNvPr>
            <p:cNvSpPr/>
            <p:nvPr/>
          </p:nvSpPr>
          <p:spPr>
            <a:xfrm>
              <a:off x="6385464" y="2238946"/>
              <a:ext cx="38766" cy="79057"/>
            </a:xfrm>
            <a:custGeom>
              <a:avLst/>
              <a:gdLst>
                <a:gd name="connsiteX0" fmla="*/ 0 w 38766"/>
                <a:gd name="connsiteY0" fmla="*/ 0 h 79057"/>
                <a:gd name="connsiteX1" fmla="*/ 38767 w 38766"/>
                <a:gd name="connsiteY1" fmla="*/ 0 h 79057"/>
                <a:gd name="connsiteX2" fmla="*/ 38767 w 38766"/>
                <a:gd name="connsiteY2" fmla="*/ 79058 h 79057"/>
                <a:gd name="connsiteX3" fmla="*/ 0 w 38766"/>
                <a:gd name="connsiteY3" fmla="*/ 79058 h 79057"/>
              </a:gdLst>
              <a:ahLst/>
              <a:cxnLst>
                <a:cxn ang="0">
                  <a:pos x="connsiteX0" y="connsiteY0"/>
                </a:cxn>
                <a:cxn ang="0">
                  <a:pos x="connsiteX1" y="connsiteY1"/>
                </a:cxn>
                <a:cxn ang="0">
                  <a:pos x="connsiteX2" y="connsiteY2"/>
                </a:cxn>
                <a:cxn ang="0">
                  <a:pos x="connsiteX3" y="connsiteY3"/>
                </a:cxn>
              </a:cxnLst>
              <a:rect l="l" t="t" r="r" b="b"/>
              <a:pathLst>
                <a:path w="38766" h="79057">
                  <a:moveTo>
                    <a:pt x="0" y="0"/>
                  </a:moveTo>
                  <a:lnTo>
                    <a:pt x="38767" y="0"/>
                  </a:lnTo>
                  <a:lnTo>
                    <a:pt x="38767" y="79058"/>
                  </a:lnTo>
                  <a:lnTo>
                    <a:pt x="0" y="79058"/>
                  </a:lnTo>
                  <a:close/>
                </a:path>
              </a:pathLst>
            </a:custGeom>
            <a:solidFill>
              <a:srgbClr val="848D9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B26073AA-9523-437A-AFE0-05144EA3206F}"/>
                </a:ext>
              </a:extLst>
            </p:cNvPr>
            <p:cNvSpPr/>
            <p:nvPr/>
          </p:nvSpPr>
          <p:spPr>
            <a:xfrm>
              <a:off x="6584441" y="2477928"/>
              <a:ext cx="72961" cy="38766"/>
            </a:xfrm>
            <a:custGeom>
              <a:avLst/>
              <a:gdLst>
                <a:gd name="connsiteX0" fmla="*/ 0 w 72961"/>
                <a:gd name="connsiteY0" fmla="*/ 0 h 38766"/>
                <a:gd name="connsiteX1" fmla="*/ 72962 w 72961"/>
                <a:gd name="connsiteY1" fmla="*/ 0 h 38766"/>
                <a:gd name="connsiteX2" fmla="*/ 72962 w 72961"/>
                <a:gd name="connsiteY2" fmla="*/ 38767 h 38766"/>
                <a:gd name="connsiteX3" fmla="*/ 0 w 72961"/>
                <a:gd name="connsiteY3" fmla="*/ 38767 h 38766"/>
              </a:gdLst>
              <a:ahLst/>
              <a:cxnLst>
                <a:cxn ang="0">
                  <a:pos x="connsiteX0" y="connsiteY0"/>
                </a:cxn>
                <a:cxn ang="0">
                  <a:pos x="connsiteX1" y="connsiteY1"/>
                </a:cxn>
                <a:cxn ang="0">
                  <a:pos x="connsiteX2" y="connsiteY2"/>
                </a:cxn>
                <a:cxn ang="0">
                  <a:pos x="connsiteX3" y="connsiteY3"/>
                </a:cxn>
              </a:cxnLst>
              <a:rect l="l" t="t" r="r" b="b"/>
              <a:pathLst>
                <a:path w="72961" h="38766">
                  <a:moveTo>
                    <a:pt x="0" y="0"/>
                  </a:moveTo>
                  <a:lnTo>
                    <a:pt x="72962" y="0"/>
                  </a:lnTo>
                  <a:lnTo>
                    <a:pt x="72962" y="38767"/>
                  </a:lnTo>
                  <a:lnTo>
                    <a:pt x="0" y="38767"/>
                  </a:lnTo>
                  <a:close/>
                </a:path>
              </a:pathLst>
            </a:custGeom>
            <a:solidFill>
              <a:srgbClr val="848D9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97741426-B48A-4EDB-99E7-D08EB5501D7A}"/>
                </a:ext>
              </a:extLst>
            </p:cNvPr>
            <p:cNvSpPr/>
            <p:nvPr/>
          </p:nvSpPr>
          <p:spPr>
            <a:xfrm>
              <a:off x="6152387" y="2477928"/>
              <a:ext cx="72961" cy="38766"/>
            </a:xfrm>
            <a:custGeom>
              <a:avLst/>
              <a:gdLst>
                <a:gd name="connsiteX0" fmla="*/ 0 w 72961"/>
                <a:gd name="connsiteY0" fmla="*/ 0 h 38766"/>
                <a:gd name="connsiteX1" fmla="*/ 72962 w 72961"/>
                <a:gd name="connsiteY1" fmla="*/ 0 h 38766"/>
                <a:gd name="connsiteX2" fmla="*/ 72962 w 72961"/>
                <a:gd name="connsiteY2" fmla="*/ 38767 h 38766"/>
                <a:gd name="connsiteX3" fmla="*/ 0 w 72961"/>
                <a:gd name="connsiteY3" fmla="*/ 38767 h 38766"/>
              </a:gdLst>
              <a:ahLst/>
              <a:cxnLst>
                <a:cxn ang="0">
                  <a:pos x="connsiteX0" y="connsiteY0"/>
                </a:cxn>
                <a:cxn ang="0">
                  <a:pos x="connsiteX1" y="connsiteY1"/>
                </a:cxn>
                <a:cxn ang="0">
                  <a:pos x="connsiteX2" y="connsiteY2"/>
                </a:cxn>
                <a:cxn ang="0">
                  <a:pos x="connsiteX3" y="connsiteY3"/>
                </a:cxn>
              </a:cxnLst>
              <a:rect l="l" t="t" r="r" b="b"/>
              <a:pathLst>
                <a:path w="72961" h="38766">
                  <a:moveTo>
                    <a:pt x="0" y="0"/>
                  </a:moveTo>
                  <a:lnTo>
                    <a:pt x="72962" y="0"/>
                  </a:lnTo>
                  <a:lnTo>
                    <a:pt x="72962" y="38767"/>
                  </a:lnTo>
                  <a:lnTo>
                    <a:pt x="0" y="38767"/>
                  </a:lnTo>
                  <a:close/>
                </a:path>
              </a:pathLst>
            </a:custGeom>
            <a:solidFill>
              <a:srgbClr val="848D9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3656B00C-C6D9-42E8-B436-3F5555E7A47F}"/>
                </a:ext>
              </a:extLst>
            </p:cNvPr>
            <p:cNvSpPr/>
            <p:nvPr/>
          </p:nvSpPr>
          <p:spPr>
            <a:xfrm rot="-2700000">
              <a:off x="6522767" y="2332639"/>
              <a:ext cx="48481" cy="38766"/>
            </a:xfrm>
            <a:custGeom>
              <a:avLst/>
              <a:gdLst>
                <a:gd name="connsiteX0" fmla="*/ 0 w 48481"/>
                <a:gd name="connsiteY0" fmla="*/ 0 h 38766"/>
                <a:gd name="connsiteX1" fmla="*/ 48482 w 48481"/>
                <a:gd name="connsiteY1" fmla="*/ 0 h 38766"/>
                <a:gd name="connsiteX2" fmla="*/ 48482 w 48481"/>
                <a:gd name="connsiteY2" fmla="*/ 38766 h 38766"/>
                <a:gd name="connsiteX3" fmla="*/ 0 w 48481"/>
                <a:gd name="connsiteY3" fmla="*/ 38766 h 38766"/>
              </a:gdLst>
              <a:ahLst/>
              <a:cxnLst>
                <a:cxn ang="0">
                  <a:pos x="connsiteX0" y="connsiteY0"/>
                </a:cxn>
                <a:cxn ang="0">
                  <a:pos x="connsiteX1" y="connsiteY1"/>
                </a:cxn>
                <a:cxn ang="0">
                  <a:pos x="connsiteX2" y="connsiteY2"/>
                </a:cxn>
                <a:cxn ang="0">
                  <a:pos x="connsiteX3" y="connsiteY3"/>
                </a:cxn>
              </a:cxnLst>
              <a:rect l="l" t="t" r="r" b="b"/>
              <a:pathLst>
                <a:path w="48481" h="38766">
                  <a:moveTo>
                    <a:pt x="0" y="0"/>
                  </a:moveTo>
                  <a:lnTo>
                    <a:pt x="48482" y="0"/>
                  </a:lnTo>
                  <a:lnTo>
                    <a:pt x="48482" y="38766"/>
                  </a:lnTo>
                  <a:lnTo>
                    <a:pt x="0" y="38766"/>
                  </a:lnTo>
                  <a:close/>
                </a:path>
              </a:pathLst>
            </a:custGeom>
            <a:solidFill>
              <a:srgbClr val="868F9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58778DE6-5FD6-4AE3-860C-BC82A0C24066}"/>
                </a:ext>
              </a:extLst>
            </p:cNvPr>
            <p:cNvSpPr/>
            <p:nvPr/>
          </p:nvSpPr>
          <p:spPr>
            <a:xfrm rot="-2700000">
              <a:off x="6242490" y="2327623"/>
              <a:ext cx="38766" cy="48672"/>
            </a:xfrm>
            <a:custGeom>
              <a:avLst/>
              <a:gdLst>
                <a:gd name="connsiteX0" fmla="*/ 0 w 38766"/>
                <a:gd name="connsiteY0" fmla="*/ 0 h 48672"/>
                <a:gd name="connsiteX1" fmla="*/ 38767 w 38766"/>
                <a:gd name="connsiteY1" fmla="*/ 0 h 48672"/>
                <a:gd name="connsiteX2" fmla="*/ 38767 w 38766"/>
                <a:gd name="connsiteY2" fmla="*/ 48672 h 48672"/>
                <a:gd name="connsiteX3" fmla="*/ 0 w 38766"/>
                <a:gd name="connsiteY3" fmla="*/ 48672 h 48672"/>
              </a:gdLst>
              <a:ahLst/>
              <a:cxnLst>
                <a:cxn ang="0">
                  <a:pos x="connsiteX0" y="connsiteY0"/>
                </a:cxn>
                <a:cxn ang="0">
                  <a:pos x="connsiteX1" y="connsiteY1"/>
                </a:cxn>
                <a:cxn ang="0">
                  <a:pos x="connsiteX2" y="connsiteY2"/>
                </a:cxn>
                <a:cxn ang="0">
                  <a:pos x="connsiteX3" y="connsiteY3"/>
                </a:cxn>
              </a:cxnLst>
              <a:rect l="l" t="t" r="r" b="b"/>
              <a:pathLst>
                <a:path w="38766" h="48672">
                  <a:moveTo>
                    <a:pt x="0" y="0"/>
                  </a:moveTo>
                  <a:lnTo>
                    <a:pt x="38767" y="0"/>
                  </a:lnTo>
                  <a:lnTo>
                    <a:pt x="38767" y="48672"/>
                  </a:lnTo>
                  <a:lnTo>
                    <a:pt x="0" y="48672"/>
                  </a:lnTo>
                  <a:close/>
                </a:path>
              </a:pathLst>
            </a:custGeom>
            <a:solidFill>
              <a:srgbClr val="868F9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95AFDA1A-35A9-4E17-A7BD-E24F08B49033}"/>
                </a:ext>
              </a:extLst>
            </p:cNvPr>
            <p:cNvSpPr/>
            <p:nvPr/>
          </p:nvSpPr>
          <p:spPr>
            <a:xfrm>
              <a:off x="6317170" y="2702051"/>
              <a:ext cx="175545" cy="38671"/>
            </a:xfrm>
            <a:custGeom>
              <a:avLst/>
              <a:gdLst>
                <a:gd name="connsiteX0" fmla="*/ 175546 w 175545"/>
                <a:gd name="connsiteY0" fmla="*/ 19336 h 38671"/>
                <a:gd name="connsiteX1" fmla="*/ 156210 w 175545"/>
                <a:gd name="connsiteY1" fmla="*/ 0 h 38671"/>
                <a:gd name="connsiteX2" fmla="*/ 19336 w 175545"/>
                <a:gd name="connsiteY2" fmla="*/ 0 h 38671"/>
                <a:gd name="connsiteX3" fmla="*/ 0 w 175545"/>
                <a:gd name="connsiteY3" fmla="*/ 19336 h 38671"/>
                <a:gd name="connsiteX4" fmla="*/ 19336 w 175545"/>
                <a:gd name="connsiteY4" fmla="*/ 38671 h 38671"/>
                <a:gd name="connsiteX5" fmla="*/ 156210 w 175545"/>
                <a:gd name="connsiteY5" fmla="*/ 38671 h 38671"/>
                <a:gd name="connsiteX6" fmla="*/ 175546 w 175545"/>
                <a:gd name="connsiteY6" fmla="*/ 19336 h 3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545" h="38671">
                  <a:moveTo>
                    <a:pt x="175546" y="19336"/>
                  </a:moveTo>
                  <a:cubicBezTo>
                    <a:pt x="175546" y="8668"/>
                    <a:pt x="166878" y="0"/>
                    <a:pt x="156210" y="0"/>
                  </a:cubicBezTo>
                  <a:lnTo>
                    <a:pt x="19336" y="0"/>
                  </a:lnTo>
                  <a:cubicBezTo>
                    <a:pt x="8668" y="0"/>
                    <a:pt x="0" y="8668"/>
                    <a:pt x="0" y="19336"/>
                  </a:cubicBezTo>
                  <a:cubicBezTo>
                    <a:pt x="0" y="30004"/>
                    <a:pt x="8668" y="38671"/>
                    <a:pt x="19336" y="38671"/>
                  </a:cubicBezTo>
                  <a:lnTo>
                    <a:pt x="156210" y="38671"/>
                  </a:lnTo>
                  <a:cubicBezTo>
                    <a:pt x="166878" y="38671"/>
                    <a:pt x="175546" y="30004"/>
                    <a:pt x="175546" y="19336"/>
                  </a:cubicBezTo>
                  <a:close/>
                </a:path>
              </a:pathLst>
            </a:custGeom>
            <a:solidFill>
              <a:srgbClr val="8C94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7" name="Graphic 3">
            <a:extLst>
              <a:ext uri="{FF2B5EF4-FFF2-40B4-BE49-F238E27FC236}">
                <a16:creationId xmlns:a16="http://schemas.microsoft.com/office/drawing/2014/main" id="{FBD219B5-E62C-45A5-99CD-AF8C1401EAB7}"/>
              </a:ext>
            </a:extLst>
          </p:cNvPr>
          <p:cNvGrpSpPr/>
          <p:nvPr/>
        </p:nvGrpSpPr>
        <p:grpSpPr>
          <a:xfrm>
            <a:off x="1113173" y="4993929"/>
            <a:ext cx="406431" cy="450056"/>
            <a:chOff x="2503645" y="5063108"/>
            <a:chExt cx="406431" cy="450056"/>
          </a:xfrm>
          <a:solidFill>
            <a:srgbClr val="7D868C"/>
          </a:solidFill>
        </p:grpSpPr>
        <p:sp>
          <p:nvSpPr>
            <p:cNvPr id="124" name="Freeform: Shape 123">
              <a:extLst>
                <a:ext uri="{FF2B5EF4-FFF2-40B4-BE49-F238E27FC236}">
                  <a16:creationId xmlns:a16="http://schemas.microsoft.com/office/drawing/2014/main" id="{546F252F-A1FE-4083-BF5E-D4668314AB9C}"/>
                </a:ext>
              </a:extLst>
            </p:cNvPr>
            <p:cNvSpPr/>
            <p:nvPr/>
          </p:nvSpPr>
          <p:spPr>
            <a:xfrm>
              <a:off x="2534411" y="5242464"/>
              <a:ext cx="166973" cy="270700"/>
            </a:xfrm>
            <a:custGeom>
              <a:avLst/>
              <a:gdLst>
                <a:gd name="connsiteX0" fmla="*/ 166973 w 166973"/>
                <a:gd name="connsiteY0" fmla="*/ 0 h 270700"/>
                <a:gd name="connsiteX1" fmla="*/ 166973 w 166973"/>
                <a:gd name="connsiteY1" fmla="*/ 270700 h 270700"/>
                <a:gd name="connsiteX2" fmla="*/ 0 w 166973"/>
                <a:gd name="connsiteY2" fmla="*/ 222790 h 270700"/>
                <a:gd name="connsiteX3" fmla="*/ 0 w 166973"/>
                <a:gd name="connsiteY3" fmla="*/ 84867 h 270700"/>
                <a:gd name="connsiteX4" fmla="*/ 130588 w 166973"/>
                <a:gd name="connsiteY4" fmla="*/ 92393 h 2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73" h="270700">
                  <a:moveTo>
                    <a:pt x="166973" y="0"/>
                  </a:moveTo>
                  <a:lnTo>
                    <a:pt x="166973" y="270700"/>
                  </a:lnTo>
                  <a:lnTo>
                    <a:pt x="0" y="222790"/>
                  </a:lnTo>
                  <a:lnTo>
                    <a:pt x="0" y="84867"/>
                  </a:lnTo>
                  <a:lnTo>
                    <a:pt x="130588" y="92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F6C7B316-1A43-4903-B40A-BE68F5F45FB1}"/>
                </a:ext>
              </a:extLst>
            </p:cNvPr>
            <p:cNvSpPr/>
            <p:nvPr/>
          </p:nvSpPr>
          <p:spPr>
            <a:xfrm>
              <a:off x="2714624" y="5226747"/>
              <a:ext cx="195453" cy="99441"/>
            </a:xfrm>
            <a:custGeom>
              <a:avLst/>
              <a:gdLst>
                <a:gd name="connsiteX0" fmla="*/ 156686 w 195453"/>
                <a:gd name="connsiteY0" fmla="*/ 9525 h 99441"/>
                <a:gd name="connsiteX1" fmla="*/ 0 w 195453"/>
                <a:gd name="connsiteY1" fmla="*/ 0 h 99441"/>
                <a:gd name="connsiteX2" fmla="*/ 38767 w 195453"/>
                <a:gd name="connsiteY2" fmla="*/ 99441 h 99441"/>
                <a:gd name="connsiteX3" fmla="*/ 195453 w 195453"/>
                <a:gd name="connsiteY3" fmla="*/ 89821 h 99441"/>
              </a:gdLst>
              <a:ahLst/>
              <a:cxnLst>
                <a:cxn ang="0">
                  <a:pos x="connsiteX0" y="connsiteY0"/>
                </a:cxn>
                <a:cxn ang="0">
                  <a:pos x="connsiteX1" y="connsiteY1"/>
                </a:cxn>
                <a:cxn ang="0">
                  <a:pos x="connsiteX2" y="connsiteY2"/>
                </a:cxn>
                <a:cxn ang="0">
                  <a:pos x="connsiteX3" y="connsiteY3"/>
                </a:cxn>
              </a:cxnLst>
              <a:rect l="l" t="t" r="r" b="b"/>
              <a:pathLst>
                <a:path w="195453" h="99441">
                  <a:moveTo>
                    <a:pt x="156686" y="9525"/>
                  </a:moveTo>
                  <a:lnTo>
                    <a:pt x="0" y="0"/>
                  </a:lnTo>
                  <a:lnTo>
                    <a:pt x="38767" y="99441"/>
                  </a:lnTo>
                  <a:lnTo>
                    <a:pt x="195453" y="898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A258C6D4-F101-4177-8008-6099BABAE8E6}"/>
                </a:ext>
              </a:extLst>
            </p:cNvPr>
            <p:cNvSpPr/>
            <p:nvPr/>
          </p:nvSpPr>
          <p:spPr>
            <a:xfrm>
              <a:off x="2712338" y="5242464"/>
              <a:ext cx="166973" cy="270700"/>
            </a:xfrm>
            <a:custGeom>
              <a:avLst/>
              <a:gdLst>
                <a:gd name="connsiteX0" fmla="*/ 0 w 166973"/>
                <a:gd name="connsiteY0" fmla="*/ 0 h 270700"/>
                <a:gd name="connsiteX1" fmla="*/ 36386 w 166973"/>
                <a:gd name="connsiteY1" fmla="*/ 92393 h 270700"/>
                <a:gd name="connsiteX2" fmla="*/ 166973 w 166973"/>
                <a:gd name="connsiteY2" fmla="*/ 84867 h 270700"/>
                <a:gd name="connsiteX3" fmla="*/ 166973 w 166973"/>
                <a:gd name="connsiteY3" fmla="*/ 222790 h 270700"/>
                <a:gd name="connsiteX4" fmla="*/ 0 w 166973"/>
                <a:gd name="connsiteY4" fmla="*/ 270700 h 2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73" h="270700">
                  <a:moveTo>
                    <a:pt x="0" y="0"/>
                  </a:moveTo>
                  <a:lnTo>
                    <a:pt x="36386" y="92393"/>
                  </a:lnTo>
                  <a:lnTo>
                    <a:pt x="166973" y="84867"/>
                  </a:lnTo>
                  <a:lnTo>
                    <a:pt x="166973" y="222790"/>
                  </a:lnTo>
                  <a:lnTo>
                    <a:pt x="0" y="2707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2754377F-506A-4B63-96FD-B0F12302B79A}"/>
                </a:ext>
              </a:extLst>
            </p:cNvPr>
            <p:cNvSpPr/>
            <p:nvPr/>
          </p:nvSpPr>
          <p:spPr>
            <a:xfrm>
              <a:off x="2503645" y="5226747"/>
              <a:ext cx="195452" cy="99441"/>
            </a:xfrm>
            <a:custGeom>
              <a:avLst/>
              <a:gdLst>
                <a:gd name="connsiteX0" fmla="*/ 38767 w 195452"/>
                <a:gd name="connsiteY0" fmla="*/ 9525 h 99441"/>
                <a:gd name="connsiteX1" fmla="*/ 0 w 195452"/>
                <a:gd name="connsiteY1" fmla="*/ 89821 h 99441"/>
                <a:gd name="connsiteX2" fmla="*/ 156686 w 195452"/>
                <a:gd name="connsiteY2" fmla="*/ 99441 h 99441"/>
                <a:gd name="connsiteX3" fmla="*/ 195453 w 195452"/>
                <a:gd name="connsiteY3" fmla="*/ 0 h 99441"/>
              </a:gdLst>
              <a:ahLst/>
              <a:cxnLst>
                <a:cxn ang="0">
                  <a:pos x="connsiteX0" y="connsiteY0"/>
                </a:cxn>
                <a:cxn ang="0">
                  <a:pos x="connsiteX1" y="connsiteY1"/>
                </a:cxn>
                <a:cxn ang="0">
                  <a:pos x="connsiteX2" y="connsiteY2"/>
                </a:cxn>
                <a:cxn ang="0">
                  <a:pos x="connsiteX3" y="connsiteY3"/>
                </a:cxn>
              </a:cxnLst>
              <a:rect l="l" t="t" r="r" b="b"/>
              <a:pathLst>
                <a:path w="195452" h="99441">
                  <a:moveTo>
                    <a:pt x="38767" y="9525"/>
                  </a:moveTo>
                  <a:lnTo>
                    <a:pt x="0" y="89821"/>
                  </a:lnTo>
                  <a:lnTo>
                    <a:pt x="156686" y="99441"/>
                  </a:lnTo>
                  <a:lnTo>
                    <a:pt x="19545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17B141F6-449D-43BE-AD64-732333C3018D}"/>
                </a:ext>
              </a:extLst>
            </p:cNvPr>
            <p:cNvSpPr/>
            <p:nvPr/>
          </p:nvSpPr>
          <p:spPr>
            <a:xfrm>
              <a:off x="2700717" y="5063108"/>
              <a:ext cx="92773" cy="92773"/>
            </a:xfrm>
            <a:custGeom>
              <a:avLst/>
              <a:gdLst>
                <a:gd name="connsiteX0" fmla="*/ 92774 w 92773"/>
                <a:gd name="connsiteY0" fmla="*/ 46387 h 92773"/>
                <a:gd name="connsiteX1" fmla="*/ 46387 w 92773"/>
                <a:gd name="connsiteY1" fmla="*/ 92773 h 92773"/>
                <a:gd name="connsiteX2" fmla="*/ 0 w 92773"/>
                <a:gd name="connsiteY2" fmla="*/ 46387 h 92773"/>
                <a:gd name="connsiteX3" fmla="*/ 46387 w 92773"/>
                <a:gd name="connsiteY3" fmla="*/ 0 h 92773"/>
                <a:gd name="connsiteX4" fmla="*/ 92774 w 92773"/>
                <a:gd name="connsiteY4" fmla="*/ 46387 h 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73" h="92773">
                  <a:moveTo>
                    <a:pt x="92774" y="46387"/>
                  </a:moveTo>
                  <a:cubicBezTo>
                    <a:pt x="92774" y="71914"/>
                    <a:pt x="71914" y="92773"/>
                    <a:pt x="46387" y="92773"/>
                  </a:cubicBezTo>
                  <a:cubicBezTo>
                    <a:pt x="20765" y="92773"/>
                    <a:pt x="0" y="71914"/>
                    <a:pt x="0" y="46387"/>
                  </a:cubicBezTo>
                  <a:cubicBezTo>
                    <a:pt x="0" y="20764"/>
                    <a:pt x="20765" y="0"/>
                    <a:pt x="46387" y="0"/>
                  </a:cubicBezTo>
                  <a:cubicBezTo>
                    <a:pt x="72009" y="0"/>
                    <a:pt x="92774" y="20860"/>
                    <a:pt x="92774" y="463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9AF6932-587B-4350-9D7E-E096C3DF0EA6}"/>
                </a:ext>
              </a:extLst>
            </p:cNvPr>
            <p:cNvSpPr/>
            <p:nvPr/>
          </p:nvSpPr>
          <p:spPr>
            <a:xfrm>
              <a:off x="2625851" y="5083015"/>
              <a:ext cx="50291" cy="50291"/>
            </a:xfrm>
            <a:custGeom>
              <a:avLst/>
              <a:gdLst>
                <a:gd name="connsiteX0" fmla="*/ 50292 w 50291"/>
                <a:gd name="connsiteY0" fmla="*/ 25146 h 50291"/>
                <a:gd name="connsiteX1" fmla="*/ 25146 w 50291"/>
                <a:gd name="connsiteY1" fmla="*/ 50292 h 50291"/>
                <a:gd name="connsiteX2" fmla="*/ 0 w 50291"/>
                <a:gd name="connsiteY2" fmla="*/ 25146 h 50291"/>
                <a:gd name="connsiteX3" fmla="*/ 25146 w 50291"/>
                <a:gd name="connsiteY3" fmla="*/ 0 h 50291"/>
                <a:gd name="connsiteX4" fmla="*/ 50292 w 50291"/>
                <a:gd name="connsiteY4" fmla="*/ 25146 h 50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1" h="50291">
                  <a:moveTo>
                    <a:pt x="50292" y="25146"/>
                  </a:moveTo>
                  <a:cubicBezTo>
                    <a:pt x="50292" y="38957"/>
                    <a:pt x="39052" y="50292"/>
                    <a:pt x="25146" y="50292"/>
                  </a:cubicBezTo>
                  <a:cubicBezTo>
                    <a:pt x="11335" y="50292"/>
                    <a:pt x="0" y="39052"/>
                    <a:pt x="0" y="25146"/>
                  </a:cubicBezTo>
                  <a:cubicBezTo>
                    <a:pt x="0" y="11335"/>
                    <a:pt x="11240" y="0"/>
                    <a:pt x="25146" y="0"/>
                  </a:cubicBezTo>
                  <a:cubicBezTo>
                    <a:pt x="39052" y="0"/>
                    <a:pt x="50292" y="11239"/>
                    <a:pt x="50292" y="251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93D38753-1280-4B53-969F-B86290D3751A}"/>
                </a:ext>
              </a:extLst>
            </p:cNvPr>
            <p:cNvSpPr/>
            <p:nvPr/>
          </p:nvSpPr>
          <p:spPr>
            <a:xfrm>
              <a:off x="2754915" y="5170645"/>
              <a:ext cx="50291" cy="50292"/>
            </a:xfrm>
            <a:custGeom>
              <a:avLst/>
              <a:gdLst>
                <a:gd name="connsiteX0" fmla="*/ 50292 w 50291"/>
                <a:gd name="connsiteY0" fmla="*/ 25146 h 50292"/>
                <a:gd name="connsiteX1" fmla="*/ 25146 w 50291"/>
                <a:gd name="connsiteY1" fmla="*/ 50292 h 50292"/>
                <a:gd name="connsiteX2" fmla="*/ 0 w 50291"/>
                <a:gd name="connsiteY2" fmla="*/ 25146 h 50292"/>
                <a:gd name="connsiteX3" fmla="*/ 25146 w 50291"/>
                <a:gd name="connsiteY3" fmla="*/ 0 h 50292"/>
                <a:gd name="connsiteX4" fmla="*/ 50292 w 50291"/>
                <a:gd name="connsiteY4" fmla="*/ 25146 h 5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1" h="50292">
                  <a:moveTo>
                    <a:pt x="50292" y="25146"/>
                  </a:moveTo>
                  <a:cubicBezTo>
                    <a:pt x="50292" y="38958"/>
                    <a:pt x="39053" y="50292"/>
                    <a:pt x="25146" y="50292"/>
                  </a:cubicBezTo>
                  <a:cubicBezTo>
                    <a:pt x="11335" y="50292"/>
                    <a:pt x="0" y="39053"/>
                    <a:pt x="0" y="25146"/>
                  </a:cubicBezTo>
                  <a:cubicBezTo>
                    <a:pt x="0" y="11335"/>
                    <a:pt x="11240" y="0"/>
                    <a:pt x="25146" y="0"/>
                  </a:cubicBezTo>
                  <a:cubicBezTo>
                    <a:pt x="39053" y="0"/>
                    <a:pt x="50292" y="11240"/>
                    <a:pt x="50292" y="251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32A2E7C7-848F-4E33-B0CB-E36EF0269BF6}"/>
                </a:ext>
              </a:extLst>
            </p:cNvPr>
            <p:cNvSpPr/>
            <p:nvPr/>
          </p:nvSpPr>
          <p:spPr>
            <a:xfrm>
              <a:off x="2675000" y="5153024"/>
              <a:ext cx="50291" cy="50292"/>
            </a:xfrm>
            <a:custGeom>
              <a:avLst/>
              <a:gdLst>
                <a:gd name="connsiteX0" fmla="*/ 50292 w 50291"/>
                <a:gd name="connsiteY0" fmla="*/ 25146 h 50292"/>
                <a:gd name="connsiteX1" fmla="*/ 25146 w 50291"/>
                <a:gd name="connsiteY1" fmla="*/ 50292 h 50292"/>
                <a:gd name="connsiteX2" fmla="*/ 0 w 50291"/>
                <a:gd name="connsiteY2" fmla="*/ 25146 h 50292"/>
                <a:gd name="connsiteX3" fmla="*/ 25146 w 50291"/>
                <a:gd name="connsiteY3" fmla="*/ 0 h 50292"/>
                <a:gd name="connsiteX4" fmla="*/ 50292 w 50291"/>
                <a:gd name="connsiteY4" fmla="*/ 25146 h 5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1" h="50292">
                  <a:moveTo>
                    <a:pt x="50292" y="25146"/>
                  </a:moveTo>
                  <a:cubicBezTo>
                    <a:pt x="50292" y="38958"/>
                    <a:pt x="39053" y="50292"/>
                    <a:pt x="25146" y="50292"/>
                  </a:cubicBezTo>
                  <a:cubicBezTo>
                    <a:pt x="11335" y="50292"/>
                    <a:pt x="0" y="39052"/>
                    <a:pt x="0" y="25146"/>
                  </a:cubicBezTo>
                  <a:cubicBezTo>
                    <a:pt x="0" y="11335"/>
                    <a:pt x="11240" y="0"/>
                    <a:pt x="25146" y="0"/>
                  </a:cubicBezTo>
                  <a:cubicBezTo>
                    <a:pt x="39053" y="0"/>
                    <a:pt x="50292" y="11239"/>
                    <a:pt x="50292" y="251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DBB90C98-134C-4716-8D6C-B585A8C156D7}"/>
                </a:ext>
              </a:extLst>
            </p:cNvPr>
            <p:cNvSpPr/>
            <p:nvPr/>
          </p:nvSpPr>
          <p:spPr>
            <a:xfrm>
              <a:off x="2589180" y="5158834"/>
              <a:ext cx="64388" cy="64389"/>
            </a:xfrm>
            <a:custGeom>
              <a:avLst/>
              <a:gdLst>
                <a:gd name="connsiteX0" fmla="*/ 64389 w 64388"/>
                <a:gd name="connsiteY0" fmla="*/ 32195 h 64389"/>
                <a:gd name="connsiteX1" fmla="*/ 32194 w 64388"/>
                <a:gd name="connsiteY1" fmla="*/ 64389 h 64389"/>
                <a:gd name="connsiteX2" fmla="*/ 0 w 64388"/>
                <a:gd name="connsiteY2" fmla="*/ 32195 h 64389"/>
                <a:gd name="connsiteX3" fmla="*/ 32194 w 64388"/>
                <a:gd name="connsiteY3" fmla="*/ 0 h 64389"/>
                <a:gd name="connsiteX4" fmla="*/ 64389 w 64388"/>
                <a:gd name="connsiteY4" fmla="*/ 32195 h 6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88" h="64389">
                  <a:moveTo>
                    <a:pt x="64389" y="32195"/>
                  </a:moveTo>
                  <a:cubicBezTo>
                    <a:pt x="64389" y="49911"/>
                    <a:pt x="49911" y="64389"/>
                    <a:pt x="32194" y="64389"/>
                  </a:cubicBezTo>
                  <a:cubicBezTo>
                    <a:pt x="14383" y="64389"/>
                    <a:pt x="0" y="49911"/>
                    <a:pt x="0" y="32195"/>
                  </a:cubicBezTo>
                  <a:cubicBezTo>
                    <a:pt x="0" y="14383"/>
                    <a:pt x="14478" y="0"/>
                    <a:pt x="32194" y="0"/>
                  </a:cubicBezTo>
                  <a:cubicBezTo>
                    <a:pt x="49911" y="0"/>
                    <a:pt x="64389" y="14478"/>
                    <a:pt x="64389" y="3219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8" name="Graphic 3">
            <a:extLst>
              <a:ext uri="{FF2B5EF4-FFF2-40B4-BE49-F238E27FC236}">
                <a16:creationId xmlns:a16="http://schemas.microsoft.com/office/drawing/2014/main" id="{1B6E9973-5461-47CC-9051-5750D6623EFA}"/>
              </a:ext>
            </a:extLst>
          </p:cNvPr>
          <p:cNvGrpSpPr/>
          <p:nvPr/>
        </p:nvGrpSpPr>
        <p:grpSpPr>
          <a:xfrm>
            <a:off x="2355567" y="5835466"/>
            <a:ext cx="471392" cy="527494"/>
            <a:chOff x="4368831" y="6228397"/>
            <a:chExt cx="471392" cy="527494"/>
          </a:xfrm>
          <a:solidFill>
            <a:srgbClr val="A3A9AE"/>
          </a:solidFill>
        </p:grpSpPr>
        <p:sp>
          <p:nvSpPr>
            <p:cNvPr id="119" name="Freeform: Shape 118">
              <a:extLst>
                <a:ext uri="{FF2B5EF4-FFF2-40B4-BE49-F238E27FC236}">
                  <a16:creationId xmlns:a16="http://schemas.microsoft.com/office/drawing/2014/main" id="{FF6144BA-B2F1-4029-8FBE-ED3B2B22B778}"/>
                </a:ext>
              </a:extLst>
            </p:cNvPr>
            <p:cNvSpPr/>
            <p:nvPr/>
          </p:nvSpPr>
          <p:spPr>
            <a:xfrm>
              <a:off x="4374641" y="6228397"/>
              <a:ext cx="123634" cy="123634"/>
            </a:xfrm>
            <a:custGeom>
              <a:avLst/>
              <a:gdLst>
                <a:gd name="connsiteX0" fmla="*/ 61817 w 123634"/>
                <a:gd name="connsiteY0" fmla="*/ 123634 h 123634"/>
                <a:gd name="connsiteX1" fmla="*/ 123635 w 123634"/>
                <a:gd name="connsiteY1" fmla="*/ 61817 h 123634"/>
                <a:gd name="connsiteX2" fmla="*/ 61817 w 123634"/>
                <a:gd name="connsiteY2" fmla="*/ 0 h 123634"/>
                <a:gd name="connsiteX3" fmla="*/ 0 w 123634"/>
                <a:gd name="connsiteY3" fmla="*/ 61817 h 123634"/>
                <a:gd name="connsiteX4" fmla="*/ 61817 w 123634"/>
                <a:gd name="connsiteY4" fmla="*/ 123634 h 123634"/>
                <a:gd name="connsiteX5" fmla="*/ 61817 w 123634"/>
                <a:gd name="connsiteY5" fmla="*/ 14954 h 123634"/>
                <a:gd name="connsiteX6" fmla="*/ 108680 w 123634"/>
                <a:gd name="connsiteY6" fmla="*/ 61817 h 123634"/>
                <a:gd name="connsiteX7" fmla="*/ 61817 w 123634"/>
                <a:gd name="connsiteY7" fmla="*/ 108680 h 123634"/>
                <a:gd name="connsiteX8" fmla="*/ 14954 w 123634"/>
                <a:gd name="connsiteY8" fmla="*/ 61817 h 123634"/>
                <a:gd name="connsiteX9" fmla="*/ 61817 w 123634"/>
                <a:gd name="connsiteY9" fmla="*/ 14954 h 12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634" h="123634">
                  <a:moveTo>
                    <a:pt x="61817" y="123634"/>
                  </a:moveTo>
                  <a:cubicBezTo>
                    <a:pt x="95917" y="123634"/>
                    <a:pt x="123635" y="95916"/>
                    <a:pt x="123635" y="61817"/>
                  </a:cubicBezTo>
                  <a:cubicBezTo>
                    <a:pt x="123635" y="27717"/>
                    <a:pt x="95917" y="0"/>
                    <a:pt x="61817" y="0"/>
                  </a:cubicBezTo>
                  <a:cubicBezTo>
                    <a:pt x="27718" y="0"/>
                    <a:pt x="0" y="27717"/>
                    <a:pt x="0" y="61817"/>
                  </a:cubicBezTo>
                  <a:cubicBezTo>
                    <a:pt x="0" y="95916"/>
                    <a:pt x="27718" y="123634"/>
                    <a:pt x="61817" y="123634"/>
                  </a:cubicBezTo>
                  <a:close/>
                  <a:moveTo>
                    <a:pt x="61817" y="14954"/>
                  </a:moveTo>
                  <a:cubicBezTo>
                    <a:pt x="87630" y="14954"/>
                    <a:pt x="108680" y="36004"/>
                    <a:pt x="108680" y="61817"/>
                  </a:cubicBezTo>
                  <a:cubicBezTo>
                    <a:pt x="108680" y="87630"/>
                    <a:pt x="87630" y="108680"/>
                    <a:pt x="61817" y="108680"/>
                  </a:cubicBezTo>
                  <a:cubicBezTo>
                    <a:pt x="36004" y="108680"/>
                    <a:pt x="14954" y="87630"/>
                    <a:pt x="14954" y="61817"/>
                  </a:cubicBezTo>
                  <a:cubicBezTo>
                    <a:pt x="14954" y="36004"/>
                    <a:pt x="35909" y="14954"/>
                    <a:pt x="61817" y="149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FD7DD87C-1EBD-44A2-A635-4F3064608233}"/>
                </a:ext>
              </a:extLst>
            </p:cNvPr>
            <p:cNvSpPr/>
            <p:nvPr/>
          </p:nvSpPr>
          <p:spPr>
            <a:xfrm>
              <a:off x="4710683" y="6228397"/>
              <a:ext cx="123634" cy="123634"/>
            </a:xfrm>
            <a:custGeom>
              <a:avLst/>
              <a:gdLst>
                <a:gd name="connsiteX0" fmla="*/ 61817 w 123634"/>
                <a:gd name="connsiteY0" fmla="*/ 123634 h 123634"/>
                <a:gd name="connsiteX1" fmla="*/ 123635 w 123634"/>
                <a:gd name="connsiteY1" fmla="*/ 61817 h 123634"/>
                <a:gd name="connsiteX2" fmla="*/ 61817 w 123634"/>
                <a:gd name="connsiteY2" fmla="*/ 0 h 123634"/>
                <a:gd name="connsiteX3" fmla="*/ 0 w 123634"/>
                <a:gd name="connsiteY3" fmla="*/ 61817 h 123634"/>
                <a:gd name="connsiteX4" fmla="*/ 61817 w 123634"/>
                <a:gd name="connsiteY4" fmla="*/ 123634 h 123634"/>
                <a:gd name="connsiteX5" fmla="*/ 61817 w 123634"/>
                <a:gd name="connsiteY5" fmla="*/ 14954 h 123634"/>
                <a:gd name="connsiteX6" fmla="*/ 108680 w 123634"/>
                <a:gd name="connsiteY6" fmla="*/ 61817 h 123634"/>
                <a:gd name="connsiteX7" fmla="*/ 61817 w 123634"/>
                <a:gd name="connsiteY7" fmla="*/ 108680 h 123634"/>
                <a:gd name="connsiteX8" fmla="*/ 14954 w 123634"/>
                <a:gd name="connsiteY8" fmla="*/ 61817 h 123634"/>
                <a:gd name="connsiteX9" fmla="*/ 61817 w 123634"/>
                <a:gd name="connsiteY9" fmla="*/ 14954 h 12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634" h="123634">
                  <a:moveTo>
                    <a:pt x="61817" y="123634"/>
                  </a:moveTo>
                  <a:cubicBezTo>
                    <a:pt x="95917" y="123634"/>
                    <a:pt x="123635" y="95916"/>
                    <a:pt x="123635" y="61817"/>
                  </a:cubicBezTo>
                  <a:cubicBezTo>
                    <a:pt x="123635" y="27717"/>
                    <a:pt x="95917" y="0"/>
                    <a:pt x="61817" y="0"/>
                  </a:cubicBezTo>
                  <a:cubicBezTo>
                    <a:pt x="27718" y="0"/>
                    <a:pt x="0" y="27717"/>
                    <a:pt x="0" y="61817"/>
                  </a:cubicBezTo>
                  <a:cubicBezTo>
                    <a:pt x="0" y="95916"/>
                    <a:pt x="27718" y="123634"/>
                    <a:pt x="61817" y="123634"/>
                  </a:cubicBezTo>
                  <a:close/>
                  <a:moveTo>
                    <a:pt x="61817" y="14954"/>
                  </a:moveTo>
                  <a:cubicBezTo>
                    <a:pt x="87630" y="14954"/>
                    <a:pt x="108680" y="36004"/>
                    <a:pt x="108680" y="61817"/>
                  </a:cubicBezTo>
                  <a:cubicBezTo>
                    <a:pt x="108680" y="87630"/>
                    <a:pt x="87630" y="108680"/>
                    <a:pt x="61817" y="108680"/>
                  </a:cubicBezTo>
                  <a:cubicBezTo>
                    <a:pt x="36004" y="108680"/>
                    <a:pt x="14954" y="87630"/>
                    <a:pt x="14954" y="61817"/>
                  </a:cubicBezTo>
                  <a:cubicBezTo>
                    <a:pt x="14954" y="36004"/>
                    <a:pt x="36004" y="14954"/>
                    <a:pt x="61817" y="149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A2C4DD3F-349F-4B55-B9E8-A7366D884771}"/>
                </a:ext>
              </a:extLst>
            </p:cNvPr>
            <p:cNvSpPr/>
            <p:nvPr/>
          </p:nvSpPr>
          <p:spPr>
            <a:xfrm>
              <a:off x="4368831" y="6363937"/>
              <a:ext cx="471392" cy="391953"/>
            </a:xfrm>
            <a:custGeom>
              <a:avLst/>
              <a:gdLst>
                <a:gd name="connsiteX0" fmla="*/ 403669 w 471392"/>
                <a:gd name="connsiteY0" fmla="*/ 0 h 391953"/>
                <a:gd name="connsiteX1" fmla="*/ 338995 w 471392"/>
                <a:gd name="connsiteY1" fmla="*/ 47910 h 391953"/>
                <a:gd name="connsiteX2" fmla="*/ 253365 w 471392"/>
                <a:gd name="connsiteY2" fmla="*/ 92964 h 391953"/>
                <a:gd name="connsiteX3" fmla="*/ 235648 w 471392"/>
                <a:gd name="connsiteY3" fmla="*/ 115919 h 391953"/>
                <a:gd name="connsiteX4" fmla="*/ 217932 w 471392"/>
                <a:gd name="connsiteY4" fmla="*/ 92964 h 391953"/>
                <a:gd name="connsiteX5" fmla="*/ 132302 w 471392"/>
                <a:gd name="connsiteY5" fmla="*/ 47910 h 391953"/>
                <a:gd name="connsiteX6" fmla="*/ 67627 w 471392"/>
                <a:gd name="connsiteY6" fmla="*/ 0 h 391953"/>
                <a:gd name="connsiteX7" fmla="*/ 0 w 471392"/>
                <a:gd name="connsiteY7" fmla="*/ 67627 h 391953"/>
                <a:gd name="connsiteX8" fmla="*/ 0 w 471392"/>
                <a:gd name="connsiteY8" fmla="*/ 167735 h 391953"/>
                <a:gd name="connsiteX9" fmla="*/ 23050 w 471392"/>
                <a:gd name="connsiteY9" fmla="*/ 218504 h 391953"/>
                <a:gd name="connsiteX10" fmla="*/ 23050 w 471392"/>
                <a:gd name="connsiteY10" fmla="*/ 351949 h 391953"/>
                <a:gd name="connsiteX11" fmla="*/ 63055 w 471392"/>
                <a:gd name="connsiteY11" fmla="*/ 391954 h 391953"/>
                <a:gd name="connsiteX12" fmla="*/ 103060 w 471392"/>
                <a:gd name="connsiteY12" fmla="*/ 351949 h 391953"/>
                <a:gd name="connsiteX13" fmla="*/ 103060 w 471392"/>
                <a:gd name="connsiteY13" fmla="*/ 225361 h 391953"/>
                <a:gd name="connsiteX14" fmla="*/ 135255 w 471392"/>
                <a:gd name="connsiteY14" fmla="*/ 167735 h 391953"/>
                <a:gd name="connsiteX15" fmla="*/ 135255 w 471392"/>
                <a:gd name="connsiteY15" fmla="*/ 128683 h 391953"/>
                <a:gd name="connsiteX16" fmla="*/ 185261 w 471392"/>
                <a:gd name="connsiteY16" fmla="*/ 154972 h 391953"/>
                <a:gd name="connsiteX17" fmla="*/ 201549 w 471392"/>
                <a:gd name="connsiteY17" fmla="*/ 158972 h 391953"/>
                <a:gd name="connsiteX18" fmla="*/ 201549 w 471392"/>
                <a:gd name="connsiteY18" fmla="*/ 158972 h 391953"/>
                <a:gd name="connsiteX19" fmla="*/ 232600 w 471392"/>
                <a:gd name="connsiteY19" fmla="*/ 140208 h 391953"/>
                <a:gd name="connsiteX20" fmla="*/ 235648 w 471392"/>
                <a:gd name="connsiteY20" fmla="*/ 132016 h 391953"/>
                <a:gd name="connsiteX21" fmla="*/ 238696 w 471392"/>
                <a:gd name="connsiteY21" fmla="*/ 140208 h 391953"/>
                <a:gd name="connsiteX22" fmla="*/ 269748 w 471392"/>
                <a:gd name="connsiteY22" fmla="*/ 158972 h 391953"/>
                <a:gd name="connsiteX23" fmla="*/ 286036 w 471392"/>
                <a:gd name="connsiteY23" fmla="*/ 154972 h 391953"/>
                <a:gd name="connsiteX24" fmla="*/ 336042 w 471392"/>
                <a:gd name="connsiteY24" fmla="*/ 128683 h 391953"/>
                <a:gd name="connsiteX25" fmla="*/ 336042 w 471392"/>
                <a:gd name="connsiteY25" fmla="*/ 167735 h 391953"/>
                <a:gd name="connsiteX26" fmla="*/ 368332 w 471392"/>
                <a:gd name="connsiteY26" fmla="*/ 225361 h 391953"/>
                <a:gd name="connsiteX27" fmla="*/ 368332 w 471392"/>
                <a:gd name="connsiteY27" fmla="*/ 351949 h 391953"/>
                <a:gd name="connsiteX28" fmla="*/ 408337 w 471392"/>
                <a:gd name="connsiteY28" fmla="*/ 391954 h 391953"/>
                <a:gd name="connsiteX29" fmla="*/ 448342 w 471392"/>
                <a:gd name="connsiteY29" fmla="*/ 351949 h 391953"/>
                <a:gd name="connsiteX30" fmla="*/ 448342 w 471392"/>
                <a:gd name="connsiteY30" fmla="*/ 218504 h 391953"/>
                <a:gd name="connsiteX31" fmla="*/ 471392 w 471392"/>
                <a:gd name="connsiteY31" fmla="*/ 167735 h 391953"/>
                <a:gd name="connsiteX32" fmla="*/ 471392 w 471392"/>
                <a:gd name="connsiteY32" fmla="*/ 67627 h 391953"/>
                <a:gd name="connsiteX33" fmla="*/ 403669 w 471392"/>
                <a:gd name="connsiteY33" fmla="*/ 0 h 391953"/>
                <a:gd name="connsiteX34" fmla="*/ 219361 w 471392"/>
                <a:gd name="connsiteY34" fmla="*/ 133255 h 391953"/>
                <a:gd name="connsiteX35" fmla="*/ 201549 w 471392"/>
                <a:gd name="connsiteY35" fmla="*/ 144018 h 391953"/>
                <a:gd name="connsiteX36" fmla="*/ 192214 w 471392"/>
                <a:gd name="connsiteY36" fmla="*/ 141732 h 391953"/>
                <a:gd name="connsiteX37" fmla="*/ 131635 w 471392"/>
                <a:gd name="connsiteY37" fmla="*/ 109918 h 391953"/>
                <a:gd name="connsiteX38" fmla="*/ 71914 w 471392"/>
                <a:gd name="connsiteY38" fmla="*/ 67246 h 391953"/>
                <a:gd name="connsiteX39" fmla="*/ 63151 w 471392"/>
                <a:gd name="connsiteY39" fmla="*/ 79438 h 391953"/>
                <a:gd name="connsiteX40" fmla="*/ 120205 w 471392"/>
                <a:gd name="connsiteY40" fmla="*/ 120205 h 391953"/>
                <a:gd name="connsiteX41" fmla="*/ 120205 w 471392"/>
                <a:gd name="connsiteY41" fmla="*/ 167830 h 391953"/>
                <a:gd name="connsiteX42" fmla="*/ 92011 w 471392"/>
                <a:gd name="connsiteY42" fmla="*/ 214408 h 391953"/>
                <a:gd name="connsiteX43" fmla="*/ 88011 w 471392"/>
                <a:gd name="connsiteY43" fmla="*/ 216503 h 391953"/>
                <a:gd name="connsiteX44" fmla="*/ 88011 w 471392"/>
                <a:gd name="connsiteY44" fmla="*/ 352044 h 391953"/>
                <a:gd name="connsiteX45" fmla="*/ 62960 w 471392"/>
                <a:gd name="connsiteY45" fmla="*/ 377094 h 391953"/>
                <a:gd name="connsiteX46" fmla="*/ 37909 w 471392"/>
                <a:gd name="connsiteY46" fmla="*/ 352044 h 391953"/>
                <a:gd name="connsiteX47" fmla="*/ 37909 w 471392"/>
                <a:gd name="connsiteY47" fmla="*/ 211455 h 391953"/>
                <a:gd name="connsiteX48" fmla="*/ 35052 w 471392"/>
                <a:gd name="connsiteY48" fmla="*/ 209169 h 391953"/>
                <a:gd name="connsiteX49" fmla="*/ 14859 w 471392"/>
                <a:gd name="connsiteY49" fmla="*/ 167830 h 391953"/>
                <a:gd name="connsiteX50" fmla="*/ 14859 w 471392"/>
                <a:gd name="connsiteY50" fmla="*/ 67723 h 391953"/>
                <a:gd name="connsiteX51" fmla="*/ 67532 w 471392"/>
                <a:gd name="connsiteY51" fmla="*/ 15050 h 391953"/>
                <a:gd name="connsiteX52" fmla="*/ 118586 w 471392"/>
                <a:gd name="connsiteY52" fmla="*/ 54959 h 391953"/>
                <a:gd name="connsiteX53" fmla="*/ 119348 w 471392"/>
                <a:gd name="connsiteY53" fmla="*/ 58198 h 391953"/>
                <a:gd name="connsiteX54" fmla="*/ 210788 w 471392"/>
                <a:gd name="connsiteY54" fmla="*/ 106299 h 391953"/>
                <a:gd name="connsiteX55" fmla="*/ 219361 w 471392"/>
                <a:gd name="connsiteY55" fmla="*/ 133255 h 391953"/>
                <a:gd name="connsiteX56" fmla="*/ 456247 w 471392"/>
                <a:gd name="connsiteY56" fmla="*/ 167735 h 391953"/>
                <a:gd name="connsiteX57" fmla="*/ 436055 w 471392"/>
                <a:gd name="connsiteY57" fmla="*/ 209074 h 391953"/>
                <a:gd name="connsiteX58" fmla="*/ 433197 w 471392"/>
                <a:gd name="connsiteY58" fmla="*/ 211360 h 391953"/>
                <a:gd name="connsiteX59" fmla="*/ 433197 w 471392"/>
                <a:gd name="connsiteY59" fmla="*/ 351949 h 391953"/>
                <a:gd name="connsiteX60" fmla="*/ 408146 w 471392"/>
                <a:gd name="connsiteY60" fmla="*/ 377000 h 391953"/>
                <a:gd name="connsiteX61" fmla="*/ 383096 w 471392"/>
                <a:gd name="connsiteY61" fmla="*/ 351949 h 391953"/>
                <a:gd name="connsiteX62" fmla="*/ 383096 w 471392"/>
                <a:gd name="connsiteY62" fmla="*/ 216503 h 391953"/>
                <a:gd name="connsiteX63" fmla="*/ 379095 w 471392"/>
                <a:gd name="connsiteY63" fmla="*/ 214408 h 391953"/>
                <a:gd name="connsiteX64" fmla="*/ 350901 w 471392"/>
                <a:gd name="connsiteY64" fmla="*/ 167830 h 391953"/>
                <a:gd name="connsiteX65" fmla="*/ 350901 w 471392"/>
                <a:gd name="connsiteY65" fmla="*/ 120205 h 391953"/>
                <a:gd name="connsiteX66" fmla="*/ 407956 w 471392"/>
                <a:gd name="connsiteY66" fmla="*/ 79438 h 391953"/>
                <a:gd name="connsiteX67" fmla="*/ 399288 w 471392"/>
                <a:gd name="connsiteY67" fmla="*/ 67246 h 391953"/>
                <a:gd name="connsiteX68" fmla="*/ 339566 w 471392"/>
                <a:gd name="connsiteY68" fmla="*/ 109918 h 391953"/>
                <a:gd name="connsiteX69" fmla="*/ 278987 w 471392"/>
                <a:gd name="connsiteY69" fmla="*/ 141732 h 391953"/>
                <a:gd name="connsiteX70" fmla="*/ 269653 w 471392"/>
                <a:gd name="connsiteY70" fmla="*/ 144018 h 391953"/>
                <a:gd name="connsiteX71" fmla="*/ 251841 w 471392"/>
                <a:gd name="connsiteY71" fmla="*/ 133255 h 391953"/>
                <a:gd name="connsiteX72" fmla="*/ 260223 w 471392"/>
                <a:gd name="connsiteY72" fmla="*/ 106204 h 391953"/>
                <a:gd name="connsiteX73" fmla="*/ 351663 w 471392"/>
                <a:gd name="connsiteY73" fmla="*/ 58102 h 391953"/>
                <a:gd name="connsiteX74" fmla="*/ 352520 w 471392"/>
                <a:gd name="connsiteY74" fmla="*/ 54864 h 391953"/>
                <a:gd name="connsiteX75" fmla="*/ 403574 w 471392"/>
                <a:gd name="connsiteY75" fmla="*/ 14954 h 391953"/>
                <a:gd name="connsiteX76" fmla="*/ 456247 w 471392"/>
                <a:gd name="connsiteY76" fmla="*/ 67627 h 391953"/>
                <a:gd name="connsiteX77" fmla="*/ 456247 w 471392"/>
                <a:gd name="connsiteY77" fmla="*/ 167735 h 391953"/>
                <a:gd name="connsiteX78" fmla="*/ 456247 w 471392"/>
                <a:gd name="connsiteY78" fmla="*/ 167735 h 39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1392" h="391953">
                  <a:moveTo>
                    <a:pt x="403669" y="0"/>
                  </a:moveTo>
                  <a:cubicBezTo>
                    <a:pt x="373761" y="0"/>
                    <a:pt x="347567" y="19526"/>
                    <a:pt x="338995" y="47910"/>
                  </a:cubicBezTo>
                  <a:lnTo>
                    <a:pt x="253365" y="92964"/>
                  </a:lnTo>
                  <a:cubicBezTo>
                    <a:pt x="244030" y="97822"/>
                    <a:pt x="237934" y="106394"/>
                    <a:pt x="235648" y="115919"/>
                  </a:cubicBezTo>
                  <a:cubicBezTo>
                    <a:pt x="233363" y="106394"/>
                    <a:pt x="227171" y="97917"/>
                    <a:pt x="217932" y="92964"/>
                  </a:cubicBezTo>
                  <a:lnTo>
                    <a:pt x="132302" y="47910"/>
                  </a:lnTo>
                  <a:cubicBezTo>
                    <a:pt x="123730" y="19526"/>
                    <a:pt x="97631" y="0"/>
                    <a:pt x="67627" y="0"/>
                  </a:cubicBezTo>
                  <a:cubicBezTo>
                    <a:pt x="30289" y="0"/>
                    <a:pt x="0" y="30385"/>
                    <a:pt x="0" y="67627"/>
                  </a:cubicBezTo>
                  <a:lnTo>
                    <a:pt x="0" y="167735"/>
                  </a:lnTo>
                  <a:cubicBezTo>
                    <a:pt x="0" y="187357"/>
                    <a:pt x="8382" y="205644"/>
                    <a:pt x="23050" y="218504"/>
                  </a:cubicBezTo>
                  <a:lnTo>
                    <a:pt x="23050" y="351949"/>
                  </a:lnTo>
                  <a:cubicBezTo>
                    <a:pt x="23050" y="374047"/>
                    <a:pt x="40957" y="391954"/>
                    <a:pt x="63055" y="391954"/>
                  </a:cubicBezTo>
                  <a:cubicBezTo>
                    <a:pt x="85153" y="391954"/>
                    <a:pt x="103060" y="374047"/>
                    <a:pt x="103060" y="351949"/>
                  </a:cubicBezTo>
                  <a:lnTo>
                    <a:pt x="103060" y="225361"/>
                  </a:lnTo>
                  <a:cubicBezTo>
                    <a:pt x="123063" y="213074"/>
                    <a:pt x="135255" y="191452"/>
                    <a:pt x="135255" y="167735"/>
                  </a:cubicBezTo>
                  <a:lnTo>
                    <a:pt x="135255" y="128683"/>
                  </a:lnTo>
                  <a:lnTo>
                    <a:pt x="185261" y="154972"/>
                  </a:lnTo>
                  <a:cubicBezTo>
                    <a:pt x="190309" y="157639"/>
                    <a:pt x="195929" y="158972"/>
                    <a:pt x="201549" y="158972"/>
                  </a:cubicBezTo>
                  <a:lnTo>
                    <a:pt x="201549" y="158972"/>
                  </a:lnTo>
                  <a:cubicBezTo>
                    <a:pt x="214598" y="158972"/>
                    <a:pt x="226504" y="151829"/>
                    <a:pt x="232600" y="140208"/>
                  </a:cubicBezTo>
                  <a:cubicBezTo>
                    <a:pt x="234029" y="137541"/>
                    <a:pt x="234982" y="134874"/>
                    <a:pt x="235648" y="132016"/>
                  </a:cubicBezTo>
                  <a:cubicBezTo>
                    <a:pt x="236315" y="134779"/>
                    <a:pt x="237268" y="137541"/>
                    <a:pt x="238696" y="140208"/>
                  </a:cubicBezTo>
                  <a:cubicBezTo>
                    <a:pt x="244792" y="151733"/>
                    <a:pt x="256699" y="158972"/>
                    <a:pt x="269748" y="158972"/>
                  </a:cubicBezTo>
                  <a:cubicBezTo>
                    <a:pt x="275368" y="158972"/>
                    <a:pt x="280988" y="157543"/>
                    <a:pt x="286036" y="154972"/>
                  </a:cubicBezTo>
                  <a:lnTo>
                    <a:pt x="336042" y="128683"/>
                  </a:lnTo>
                  <a:lnTo>
                    <a:pt x="336042" y="167735"/>
                  </a:lnTo>
                  <a:cubicBezTo>
                    <a:pt x="336042" y="191357"/>
                    <a:pt x="348329" y="213074"/>
                    <a:pt x="368332" y="225361"/>
                  </a:cubicBezTo>
                  <a:lnTo>
                    <a:pt x="368332" y="351949"/>
                  </a:lnTo>
                  <a:cubicBezTo>
                    <a:pt x="368332" y="374047"/>
                    <a:pt x="386239" y="391954"/>
                    <a:pt x="408337" y="391954"/>
                  </a:cubicBezTo>
                  <a:cubicBezTo>
                    <a:pt x="430434" y="391954"/>
                    <a:pt x="448342" y="374047"/>
                    <a:pt x="448342" y="351949"/>
                  </a:cubicBezTo>
                  <a:lnTo>
                    <a:pt x="448342" y="218504"/>
                  </a:lnTo>
                  <a:cubicBezTo>
                    <a:pt x="463010" y="205644"/>
                    <a:pt x="471392" y="187357"/>
                    <a:pt x="471392" y="167735"/>
                  </a:cubicBezTo>
                  <a:lnTo>
                    <a:pt x="471392" y="67627"/>
                  </a:lnTo>
                  <a:cubicBezTo>
                    <a:pt x="471297" y="30289"/>
                    <a:pt x="440912" y="0"/>
                    <a:pt x="403669" y="0"/>
                  </a:cubicBezTo>
                  <a:close/>
                  <a:moveTo>
                    <a:pt x="219361" y="133255"/>
                  </a:moveTo>
                  <a:cubicBezTo>
                    <a:pt x="215836" y="139922"/>
                    <a:pt x="209074" y="144018"/>
                    <a:pt x="201549" y="144018"/>
                  </a:cubicBezTo>
                  <a:cubicBezTo>
                    <a:pt x="198310" y="144018"/>
                    <a:pt x="195167" y="143256"/>
                    <a:pt x="192214" y="141732"/>
                  </a:cubicBezTo>
                  <a:lnTo>
                    <a:pt x="131635" y="109918"/>
                  </a:lnTo>
                  <a:lnTo>
                    <a:pt x="71914" y="67246"/>
                  </a:lnTo>
                  <a:lnTo>
                    <a:pt x="63151" y="79438"/>
                  </a:lnTo>
                  <a:lnTo>
                    <a:pt x="120205" y="120205"/>
                  </a:lnTo>
                  <a:lnTo>
                    <a:pt x="120205" y="167830"/>
                  </a:lnTo>
                  <a:cubicBezTo>
                    <a:pt x="120205" y="187452"/>
                    <a:pt x="109347" y="205264"/>
                    <a:pt x="92011" y="214408"/>
                  </a:cubicBezTo>
                  <a:lnTo>
                    <a:pt x="88011" y="216503"/>
                  </a:lnTo>
                  <a:lnTo>
                    <a:pt x="88011" y="352044"/>
                  </a:lnTo>
                  <a:cubicBezTo>
                    <a:pt x="88011" y="365855"/>
                    <a:pt x="76771" y="377094"/>
                    <a:pt x="62960" y="377094"/>
                  </a:cubicBezTo>
                  <a:cubicBezTo>
                    <a:pt x="49149" y="377094"/>
                    <a:pt x="37909" y="365855"/>
                    <a:pt x="37909" y="352044"/>
                  </a:cubicBezTo>
                  <a:lnTo>
                    <a:pt x="37909" y="211455"/>
                  </a:lnTo>
                  <a:lnTo>
                    <a:pt x="35052" y="209169"/>
                  </a:lnTo>
                  <a:cubicBezTo>
                    <a:pt x="22193" y="199073"/>
                    <a:pt x="14859" y="184023"/>
                    <a:pt x="14859" y="167830"/>
                  </a:cubicBezTo>
                  <a:lnTo>
                    <a:pt x="14859" y="67723"/>
                  </a:lnTo>
                  <a:cubicBezTo>
                    <a:pt x="14859" y="38671"/>
                    <a:pt x="38481" y="15050"/>
                    <a:pt x="67532" y="15050"/>
                  </a:cubicBezTo>
                  <a:cubicBezTo>
                    <a:pt x="91726" y="15050"/>
                    <a:pt x="112681" y="31432"/>
                    <a:pt x="118586" y="54959"/>
                  </a:cubicBezTo>
                  <a:lnTo>
                    <a:pt x="119348" y="58198"/>
                  </a:lnTo>
                  <a:lnTo>
                    <a:pt x="210788" y="106299"/>
                  </a:lnTo>
                  <a:cubicBezTo>
                    <a:pt x="220694" y="111347"/>
                    <a:pt x="224504" y="123539"/>
                    <a:pt x="219361" y="133255"/>
                  </a:cubicBezTo>
                  <a:close/>
                  <a:moveTo>
                    <a:pt x="456247" y="167735"/>
                  </a:moveTo>
                  <a:cubicBezTo>
                    <a:pt x="456247" y="183928"/>
                    <a:pt x="448913" y="199073"/>
                    <a:pt x="436055" y="209074"/>
                  </a:cubicBezTo>
                  <a:lnTo>
                    <a:pt x="433197" y="211360"/>
                  </a:lnTo>
                  <a:lnTo>
                    <a:pt x="433197" y="351949"/>
                  </a:lnTo>
                  <a:cubicBezTo>
                    <a:pt x="433197" y="365760"/>
                    <a:pt x="421957" y="377000"/>
                    <a:pt x="408146" y="377000"/>
                  </a:cubicBezTo>
                  <a:cubicBezTo>
                    <a:pt x="394335" y="377000"/>
                    <a:pt x="383096" y="365760"/>
                    <a:pt x="383096" y="351949"/>
                  </a:cubicBezTo>
                  <a:lnTo>
                    <a:pt x="383096" y="216503"/>
                  </a:lnTo>
                  <a:lnTo>
                    <a:pt x="379095" y="214408"/>
                  </a:lnTo>
                  <a:cubicBezTo>
                    <a:pt x="361664" y="205264"/>
                    <a:pt x="350901" y="187357"/>
                    <a:pt x="350901" y="167830"/>
                  </a:cubicBezTo>
                  <a:lnTo>
                    <a:pt x="350901" y="120205"/>
                  </a:lnTo>
                  <a:lnTo>
                    <a:pt x="407956" y="79438"/>
                  </a:lnTo>
                  <a:lnTo>
                    <a:pt x="399288" y="67246"/>
                  </a:lnTo>
                  <a:lnTo>
                    <a:pt x="339566" y="109918"/>
                  </a:lnTo>
                  <a:lnTo>
                    <a:pt x="278987" y="141732"/>
                  </a:lnTo>
                  <a:cubicBezTo>
                    <a:pt x="276034" y="143256"/>
                    <a:pt x="272986" y="144018"/>
                    <a:pt x="269653" y="144018"/>
                  </a:cubicBezTo>
                  <a:cubicBezTo>
                    <a:pt x="262128" y="144018"/>
                    <a:pt x="255365" y="139922"/>
                    <a:pt x="251841" y="133255"/>
                  </a:cubicBezTo>
                  <a:cubicBezTo>
                    <a:pt x="246697" y="123444"/>
                    <a:pt x="250507" y="111347"/>
                    <a:pt x="260223" y="106204"/>
                  </a:cubicBezTo>
                  <a:lnTo>
                    <a:pt x="351663" y="58102"/>
                  </a:lnTo>
                  <a:lnTo>
                    <a:pt x="352520" y="54864"/>
                  </a:lnTo>
                  <a:cubicBezTo>
                    <a:pt x="358330" y="31337"/>
                    <a:pt x="379381" y="14954"/>
                    <a:pt x="403574" y="14954"/>
                  </a:cubicBezTo>
                  <a:cubicBezTo>
                    <a:pt x="432625" y="14954"/>
                    <a:pt x="456247" y="38576"/>
                    <a:pt x="456247" y="67627"/>
                  </a:cubicBezTo>
                  <a:lnTo>
                    <a:pt x="456247" y="167735"/>
                  </a:lnTo>
                  <a:lnTo>
                    <a:pt x="456247" y="16773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8892C728-655A-4E83-AA85-ACB9DF17C3DF}"/>
                </a:ext>
              </a:extLst>
            </p:cNvPr>
            <p:cNvSpPr/>
            <p:nvPr/>
          </p:nvSpPr>
          <p:spPr>
            <a:xfrm>
              <a:off x="4523993" y="6282689"/>
              <a:ext cx="156305" cy="155257"/>
            </a:xfrm>
            <a:custGeom>
              <a:avLst/>
              <a:gdLst>
                <a:gd name="connsiteX0" fmla="*/ 78200 w 156305"/>
                <a:gd name="connsiteY0" fmla="*/ 155258 h 155257"/>
                <a:gd name="connsiteX1" fmla="*/ 103156 w 156305"/>
                <a:gd name="connsiteY1" fmla="*/ 112014 h 155257"/>
                <a:gd name="connsiteX2" fmla="*/ 156305 w 156305"/>
                <a:gd name="connsiteY2" fmla="*/ 112014 h 155257"/>
                <a:gd name="connsiteX3" fmla="*/ 156305 w 156305"/>
                <a:gd name="connsiteY3" fmla="*/ 0 h 155257"/>
                <a:gd name="connsiteX4" fmla="*/ 0 w 156305"/>
                <a:gd name="connsiteY4" fmla="*/ 0 h 155257"/>
                <a:gd name="connsiteX5" fmla="*/ 0 w 156305"/>
                <a:gd name="connsiteY5" fmla="*/ 111919 h 155257"/>
                <a:gd name="connsiteX6" fmla="*/ 53150 w 156305"/>
                <a:gd name="connsiteY6" fmla="*/ 111919 h 155257"/>
                <a:gd name="connsiteX7" fmla="*/ 78200 w 156305"/>
                <a:gd name="connsiteY7" fmla="*/ 155258 h 155257"/>
                <a:gd name="connsiteX8" fmla="*/ 15050 w 156305"/>
                <a:gd name="connsiteY8" fmla="*/ 15050 h 155257"/>
                <a:gd name="connsiteX9" fmla="*/ 141446 w 156305"/>
                <a:gd name="connsiteY9" fmla="*/ 15050 h 155257"/>
                <a:gd name="connsiteX10" fmla="*/ 141446 w 156305"/>
                <a:gd name="connsiteY10" fmla="*/ 96965 h 155257"/>
                <a:gd name="connsiteX11" fmla="*/ 94583 w 156305"/>
                <a:gd name="connsiteY11" fmla="*/ 96965 h 155257"/>
                <a:gd name="connsiteX12" fmla="*/ 78200 w 156305"/>
                <a:gd name="connsiteY12" fmla="*/ 125254 h 155257"/>
                <a:gd name="connsiteX13" fmla="*/ 61817 w 156305"/>
                <a:gd name="connsiteY13" fmla="*/ 96965 h 155257"/>
                <a:gd name="connsiteX14" fmla="*/ 14954 w 156305"/>
                <a:gd name="connsiteY14" fmla="*/ 96965 h 155257"/>
                <a:gd name="connsiteX15" fmla="*/ 14954 w 156305"/>
                <a:gd name="connsiteY15" fmla="*/ 15050 h 15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305" h="155257">
                  <a:moveTo>
                    <a:pt x="78200" y="155258"/>
                  </a:moveTo>
                  <a:lnTo>
                    <a:pt x="103156" y="112014"/>
                  </a:lnTo>
                  <a:lnTo>
                    <a:pt x="156305" y="112014"/>
                  </a:lnTo>
                  <a:lnTo>
                    <a:pt x="156305" y="0"/>
                  </a:lnTo>
                  <a:lnTo>
                    <a:pt x="0" y="0"/>
                  </a:lnTo>
                  <a:lnTo>
                    <a:pt x="0" y="111919"/>
                  </a:lnTo>
                  <a:lnTo>
                    <a:pt x="53150" y="111919"/>
                  </a:lnTo>
                  <a:lnTo>
                    <a:pt x="78200" y="155258"/>
                  </a:lnTo>
                  <a:close/>
                  <a:moveTo>
                    <a:pt x="15050" y="15050"/>
                  </a:moveTo>
                  <a:lnTo>
                    <a:pt x="141446" y="15050"/>
                  </a:lnTo>
                  <a:lnTo>
                    <a:pt x="141446" y="96965"/>
                  </a:lnTo>
                  <a:lnTo>
                    <a:pt x="94583" y="96965"/>
                  </a:lnTo>
                  <a:lnTo>
                    <a:pt x="78200" y="125254"/>
                  </a:lnTo>
                  <a:lnTo>
                    <a:pt x="61817" y="96965"/>
                  </a:lnTo>
                  <a:lnTo>
                    <a:pt x="14954" y="96965"/>
                  </a:lnTo>
                  <a:lnTo>
                    <a:pt x="14954" y="150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8701ADA2-32CF-4C16-8E4B-70D2EC68A3A0}"/>
                </a:ext>
              </a:extLst>
            </p:cNvPr>
            <p:cNvSpPr/>
            <p:nvPr/>
          </p:nvSpPr>
          <p:spPr>
            <a:xfrm>
              <a:off x="4560855" y="6305740"/>
              <a:ext cx="82962" cy="61531"/>
            </a:xfrm>
            <a:custGeom>
              <a:avLst/>
              <a:gdLst>
                <a:gd name="connsiteX0" fmla="*/ 73533 w 82962"/>
                <a:gd name="connsiteY0" fmla="*/ 0 h 61531"/>
                <a:gd name="connsiteX1" fmla="*/ 23717 w 82962"/>
                <a:gd name="connsiteY1" fmla="*/ 40100 h 61531"/>
                <a:gd name="connsiteX2" fmla="*/ 12002 w 82962"/>
                <a:gd name="connsiteY2" fmla="*/ 24669 h 61531"/>
                <a:gd name="connsiteX3" fmla="*/ 0 w 82962"/>
                <a:gd name="connsiteY3" fmla="*/ 33718 h 61531"/>
                <a:gd name="connsiteX4" fmla="*/ 21146 w 82962"/>
                <a:gd name="connsiteY4" fmla="*/ 61531 h 61531"/>
                <a:gd name="connsiteX5" fmla="*/ 82963 w 82962"/>
                <a:gd name="connsiteY5" fmla="*/ 11716 h 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62" h="61531">
                  <a:moveTo>
                    <a:pt x="73533" y="0"/>
                  </a:moveTo>
                  <a:lnTo>
                    <a:pt x="23717" y="40100"/>
                  </a:lnTo>
                  <a:lnTo>
                    <a:pt x="12002" y="24669"/>
                  </a:lnTo>
                  <a:lnTo>
                    <a:pt x="0" y="33718"/>
                  </a:lnTo>
                  <a:lnTo>
                    <a:pt x="21146" y="61531"/>
                  </a:lnTo>
                  <a:lnTo>
                    <a:pt x="82963"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8FC6BDFF-C629-48B9-B3A2-3E5119B1B64E}"/>
              </a:ext>
            </a:extLst>
          </p:cNvPr>
          <p:cNvGrpSpPr/>
          <p:nvPr/>
        </p:nvGrpSpPr>
        <p:grpSpPr>
          <a:xfrm>
            <a:off x="4285331" y="5235595"/>
            <a:ext cx="764935" cy="1180001"/>
            <a:chOff x="4285331" y="5235595"/>
            <a:chExt cx="764935" cy="1180001"/>
          </a:xfrm>
        </p:grpSpPr>
        <p:grpSp>
          <p:nvGrpSpPr>
            <p:cNvPr id="25" name="Group 24">
              <a:extLst>
                <a:ext uri="{FF2B5EF4-FFF2-40B4-BE49-F238E27FC236}">
                  <a16:creationId xmlns:a16="http://schemas.microsoft.com/office/drawing/2014/main" id="{B4DBD9B7-50FC-4109-887D-222E9DC2A27F}"/>
                </a:ext>
              </a:extLst>
            </p:cNvPr>
            <p:cNvGrpSpPr/>
            <p:nvPr/>
          </p:nvGrpSpPr>
          <p:grpSpPr>
            <a:xfrm>
              <a:off x="4291525" y="5235595"/>
              <a:ext cx="758741" cy="820101"/>
              <a:chOff x="4291525" y="5235595"/>
              <a:chExt cx="758741" cy="820101"/>
            </a:xfrm>
          </p:grpSpPr>
          <p:sp>
            <p:nvSpPr>
              <p:cNvPr id="99" name="object 17">
                <a:extLst>
                  <a:ext uri="{FF2B5EF4-FFF2-40B4-BE49-F238E27FC236}">
                    <a16:creationId xmlns:a16="http://schemas.microsoft.com/office/drawing/2014/main" id="{61852DCD-A005-42CF-81AF-11B689F0E055}"/>
                  </a:ext>
                </a:extLst>
              </p:cNvPr>
              <p:cNvSpPr txBox="1"/>
              <p:nvPr/>
            </p:nvSpPr>
            <p:spPr>
              <a:xfrm>
                <a:off x="4291525" y="5568383"/>
                <a:ext cx="758741" cy="487313"/>
              </a:xfrm>
              <a:prstGeom prst="rect">
                <a:avLst/>
              </a:prstGeom>
            </p:spPr>
            <p:txBody>
              <a:bodyPr vert="horz" wrap="square" lIns="0" tIns="12700" rIns="0" bIns="0" rtlCol="0">
                <a:spAutoFit/>
              </a:bodyPr>
              <a:lstStyle/>
              <a:p>
                <a:pPr marL="0" marR="5080" lvl="0" indent="0" algn="l"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0" normalizeH="0" baseline="0" noProof="0" dirty="0">
                    <a:ln>
                      <a:noFill/>
                    </a:ln>
                    <a:solidFill>
                      <a:srgbClr val="231F20"/>
                    </a:solidFill>
                    <a:effectLst/>
                    <a:uLnTx/>
                    <a:uFillTx/>
                    <a:latin typeface="Arial Black" panose="020B0A04020102020204" pitchFamily="34" charset="0"/>
                    <a:ea typeface="+mn-ea"/>
                    <a:cs typeface="Arial" panose="020B0604020202020204" pitchFamily="34" charset="0"/>
                  </a:rPr>
                  <a:t>U.S. Patents</a:t>
                </a:r>
                <a:endParaRPr kumimoji="0" sz="1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a:p>
                <a:pPr marL="0" marR="5080" lvl="0" indent="0" algn="l"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30" normalizeH="0" baseline="0" noProof="0" dirty="0">
                    <a:ln>
                      <a:noFill/>
                    </a:ln>
                    <a:solidFill>
                      <a:srgbClr val="231F20"/>
                    </a:solidFill>
                    <a:effectLst/>
                    <a:uLnTx/>
                    <a:uFillTx/>
                    <a:latin typeface="Arial Black" panose="020B0A04020102020204" pitchFamily="34" charset="0"/>
                    <a:ea typeface="+mn-ea"/>
                    <a:cs typeface="Arial" panose="020B0604020202020204" pitchFamily="34" charset="0"/>
                  </a:rPr>
                  <a:t>I</a:t>
                </a:r>
                <a:r>
                  <a:rPr kumimoji="0" sz="1000" b="1" i="0" u="none" strike="noStrike" kern="1200" cap="none" spc="-55" normalizeH="0" baseline="0" noProof="0" dirty="0">
                    <a:ln>
                      <a:noFill/>
                    </a:ln>
                    <a:solidFill>
                      <a:srgbClr val="231F20"/>
                    </a:solidFill>
                    <a:effectLst/>
                    <a:uLnTx/>
                    <a:uFillTx/>
                    <a:latin typeface="Arial Black" panose="020B0A04020102020204" pitchFamily="34" charset="0"/>
                    <a:ea typeface="+mn-ea"/>
                    <a:cs typeface="Arial" panose="020B0604020202020204" pitchFamily="34" charset="0"/>
                  </a:rPr>
                  <a:t>s</a:t>
                </a:r>
                <a:r>
                  <a:rPr kumimoji="0" sz="1000" b="1" i="0" u="none" strike="noStrike" kern="1200" cap="none" spc="-35" normalizeH="0" baseline="0" noProof="0" dirty="0">
                    <a:ln>
                      <a:noFill/>
                    </a:ln>
                    <a:solidFill>
                      <a:srgbClr val="231F20"/>
                    </a:solidFill>
                    <a:effectLst/>
                    <a:uLnTx/>
                    <a:uFillTx/>
                    <a:latin typeface="Arial Black" panose="020B0A04020102020204" pitchFamily="34" charset="0"/>
                    <a:ea typeface="+mn-ea"/>
                    <a:cs typeface="Arial" panose="020B0604020202020204" pitchFamily="34" charset="0"/>
                  </a:rPr>
                  <a:t>sued</a:t>
                </a:r>
                <a:endParaRPr kumimoji="0" sz="1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107" name="object 39">
                <a:extLst>
                  <a:ext uri="{FF2B5EF4-FFF2-40B4-BE49-F238E27FC236}">
                    <a16:creationId xmlns:a16="http://schemas.microsoft.com/office/drawing/2014/main" id="{91382F5E-FB09-4FFF-9563-16C7AA07ABBC}"/>
                  </a:ext>
                </a:extLst>
              </p:cNvPr>
              <p:cNvSpPr txBox="1"/>
              <p:nvPr/>
            </p:nvSpPr>
            <p:spPr>
              <a:xfrm>
                <a:off x="4293704" y="5235595"/>
                <a:ext cx="439311" cy="3206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Arial Black" panose="020B0A04020102020204" pitchFamily="34" charset="0"/>
                    <a:ea typeface="+mn-ea"/>
                    <a:cs typeface="Arial" panose="020B0604020202020204" pitchFamily="34" charset="0"/>
                  </a:rPr>
                  <a:t>64</a:t>
                </a:r>
                <a:endParaRPr kumimoji="0" sz="2000" b="0" i="0" u="none" strike="noStrike" kern="1200" cap="none" spc="0" normalizeH="0" baseline="0" noProof="0" dirty="0">
                  <a:ln>
                    <a:noFill/>
                  </a:ln>
                  <a:solidFill>
                    <a:srgbClr val="FFC000"/>
                  </a:solidFill>
                  <a:effectLst/>
                  <a:uLnTx/>
                  <a:uFillTx/>
                  <a:latin typeface="Arial Black" panose="020B0A04020102020204" pitchFamily="34" charset="0"/>
                  <a:ea typeface="+mn-ea"/>
                  <a:cs typeface="Arial" panose="020B0604020202020204" pitchFamily="34" charset="0"/>
                </a:endParaRPr>
              </a:p>
            </p:txBody>
          </p:sp>
        </p:grpSp>
        <p:grpSp>
          <p:nvGrpSpPr>
            <p:cNvPr id="69" name="Graphic 3">
              <a:extLst>
                <a:ext uri="{FF2B5EF4-FFF2-40B4-BE49-F238E27FC236}">
                  <a16:creationId xmlns:a16="http://schemas.microsoft.com/office/drawing/2014/main" id="{3CFCF947-C289-469E-94E0-D297B8DD26FD}"/>
                </a:ext>
              </a:extLst>
            </p:cNvPr>
            <p:cNvGrpSpPr/>
            <p:nvPr/>
          </p:nvGrpSpPr>
          <p:grpSpPr>
            <a:xfrm>
              <a:off x="4285331" y="6095175"/>
              <a:ext cx="502348" cy="320421"/>
              <a:chOff x="5606700" y="5637942"/>
              <a:chExt cx="502348" cy="320421"/>
            </a:xfrm>
            <a:solidFill>
              <a:srgbClr val="7D868C"/>
            </a:solidFill>
          </p:grpSpPr>
          <p:sp>
            <p:nvSpPr>
              <p:cNvPr id="116" name="Freeform: Shape 115">
                <a:extLst>
                  <a:ext uri="{FF2B5EF4-FFF2-40B4-BE49-F238E27FC236}">
                    <a16:creationId xmlns:a16="http://schemas.microsoft.com/office/drawing/2014/main" id="{17E7F740-E911-4000-BE8C-6B03E81FA0B7}"/>
                  </a:ext>
                </a:extLst>
              </p:cNvPr>
              <p:cNvSpPr/>
              <p:nvPr/>
            </p:nvSpPr>
            <p:spPr>
              <a:xfrm>
                <a:off x="5606700" y="5637942"/>
                <a:ext cx="164591" cy="159734"/>
              </a:xfrm>
              <a:custGeom>
                <a:avLst/>
                <a:gdLst>
                  <a:gd name="connsiteX0" fmla="*/ 34671 w 164591"/>
                  <a:gd name="connsiteY0" fmla="*/ -1020 h 159734"/>
                  <a:gd name="connsiteX1" fmla="*/ 0 w 164591"/>
                  <a:gd name="connsiteY1" fmla="*/ 120233 h 159734"/>
                  <a:gd name="connsiteX2" fmla="*/ 15430 w 164591"/>
                  <a:gd name="connsiteY2" fmla="*/ 158714 h 159734"/>
                  <a:gd name="connsiteX3" fmla="*/ 164592 w 164591"/>
                  <a:gd name="connsiteY3" fmla="*/ 158714 h 159734"/>
                  <a:gd name="connsiteX4" fmla="*/ 164592 w 164591"/>
                  <a:gd name="connsiteY4" fmla="*/ 26507 h 159734"/>
                  <a:gd name="connsiteX5" fmla="*/ 121253 w 164591"/>
                  <a:gd name="connsiteY5" fmla="*/ 29173 h 159734"/>
                  <a:gd name="connsiteX6" fmla="*/ 34671 w 164591"/>
                  <a:gd name="connsiteY6" fmla="*/ -1020 h 159734"/>
                  <a:gd name="connsiteX7" fmla="*/ 56293 w 164591"/>
                  <a:gd name="connsiteY7" fmla="*/ 37937 h 159734"/>
                  <a:gd name="connsiteX8" fmla="*/ 64961 w 164591"/>
                  <a:gd name="connsiteY8" fmla="*/ 46605 h 159734"/>
                  <a:gd name="connsiteX9" fmla="*/ 56293 w 164591"/>
                  <a:gd name="connsiteY9" fmla="*/ 55273 h 159734"/>
                  <a:gd name="connsiteX10" fmla="*/ 47625 w 164591"/>
                  <a:gd name="connsiteY10" fmla="*/ 46605 h 159734"/>
                  <a:gd name="connsiteX11" fmla="*/ 56293 w 164591"/>
                  <a:gd name="connsiteY11" fmla="*/ 37937 h 159734"/>
                  <a:gd name="connsiteX12" fmla="*/ 90964 w 164591"/>
                  <a:gd name="connsiteY12" fmla="*/ 37937 h 159734"/>
                  <a:gd name="connsiteX13" fmla="*/ 99631 w 164591"/>
                  <a:gd name="connsiteY13" fmla="*/ 46605 h 159734"/>
                  <a:gd name="connsiteX14" fmla="*/ 90964 w 164591"/>
                  <a:gd name="connsiteY14" fmla="*/ 55273 h 159734"/>
                  <a:gd name="connsiteX15" fmla="*/ 82296 w 164591"/>
                  <a:gd name="connsiteY15" fmla="*/ 46605 h 159734"/>
                  <a:gd name="connsiteX16" fmla="*/ 90964 w 164591"/>
                  <a:gd name="connsiteY16" fmla="*/ 37937 h 159734"/>
                  <a:gd name="connsiteX17" fmla="*/ 38957 w 164591"/>
                  <a:gd name="connsiteY17" fmla="*/ 59559 h 159734"/>
                  <a:gd name="connsiteX18" fmla="*/ 47625 w 164591"/>
                  <a:gd name="connsiteY18" fmla="*/ 68227 h 159734"/>
                  <a:gd name="connsiteX19" fmla="*/ 38957 w 164591"/>
                  <a:gd name="connsiteY19" fmla="*/ 76893 h 159734"/>
                  <a:gd name="connsiteX20" fmla="*/ 30289 w 164591"/>
                  <a:gd name="connsiteY20" fmla="*/ 68227 h 159734"/>
                  <a:gd name="connsiteX21" fmla="*/ 38957 w 164591"/>
                  <a:gd name="connsiteY21" fmla="*/ 59559 h 159734"/>
                  <a:gd name="connsiteX22" fmla="*/ 73628 w 164591"/>
                  <a:gd name="connsiteY22" fmla="*/ 59559 h 159734"/>
                  <a:gd name="connsiteX23" fmla="*/ 82296 w 164591"/>
                  <a:gd name="connsiteY23" fmla="*/ 68227 h 159734"/>
                  <a:gd name="connsiteX24" fmla="*/ 73628 w 164591"/>
                  <a:gd name="connsiteY24" fmla="*/ 76893 h 159734"/>
                  <a:gd name="connsiteX25" fmla="*/ 64961 w 164591"/>
                  <a:gd name="connsiteY25" fmla="*/ 68227 h 159734"/>
                  <a:gd name="connsiteX26" fmla="*/ 73628 w 164591"/>
                  <a:gd name="connsiteY26" fmla="*/ 59559 h 159734"/>
                  <a:gd name="connsiteX27" fmla="*/ 108299 w 164591"/>
                  <a:gd name="connsiteY27" fmla="*/ 59559 h 159734"/>
                  <a:gd name="connsiteX28" fmla="*/ 116967 w 164591"/>
                  <a:gd name="connsiteY28" fmla="*/ 68227 h 159734"/>
                  <a:gd name="connsiteX29" fmla="*/ 108299 w 164591"/>
                  <a:gd name="connsiteY29" fmla="*/ 76893 h 159734"/>
                  <a:gd name="connsiteX30" fmla="*/ 99631 w 164591"/>
                  <a:gd name="connsiteY30" fmla="*/ 68227 h 159734"/>
                  <a:gd name="connsiteX31" fmla="*/ 108299 w 164591"/>
                  <a:gd name="connsiteY31" fmla="*/ 59559 h 159734"/>
                  <a:gd name="connsiteX32" fmla="*/ 142875 w 164591"/>
                  <a:gd name="connsiteY32" fmla="*/ 59559 h 159734"/>
                  <a:gd name="connsiteX33" fmla="*/ 151543 w 164591"/>
                  <a:gd name="connsiteY33" fmla="*/ 68227 h 159734"/>
                  <a:gd name="connsiteX34" fmla="*/ 142875 w 164591"/>
                  <a:gd name="connsiteY34" fmla="*/ 76893 h 159734"/>
                  <a:gd name="connsiteX35" fmla="*/ 134207 w 164591"/>
                  <a:gd name="connsiteY35" fmla="*/ 68227 h 159734"/>
                  <a:gd name="connsiteX36" fmla="*/ 142875 w 164591"/>
                  <a:gd name="connsiteY36" fmla="*/ 59559 h 159734"/>
                  <a:gd name="connsiteX37" fmla="*/ 56293 w 164591"/>
                  <a:gd name="connsiteY37" fmla="*/ 81276 h 159734"/>
                  <a:gd name="connsiteX38" fmla="*/ 64961 w 164591"/>
                  <a:gd name="connsiteY38" fmla="*/ 89943 h 159734"/>
                  <a:gd name="connsiteX39" fmla="*/ 56293 w 164591"/>
                  <a:gd name="connsiteY39" fmla="*/ 98611 h 159734"/>
                  <a:gd name="connsiteX40" fmla="*/ 47625 w 164591"/>
                  <a:gd name="connsiteY40" fmla="*/ 89943 h 159734"/>
                  <a:gd name="connsiteX41" fmla="*/ 56293 w 164591"/>
                  <a:gd name="connsiteY41" fmla="*/ 81276 h 159734"/>
                  <a:gd name="connsiteX42" fmla="*/ 90964 w 164591"/>
                  <a:gd name="connsiteY42" fmla="*/ 81276 h 159734"/>
                  <a:gd name="connsiteX43" fmla="*/ 99631 w 164591"/>
                  <a:gd name="connsiteY43" fmla="*/ 89943 h 159734"/>
                  <a:gd name="connsiteX44" fmla="*/ 90964 w 164591"/>
                  <a:gd name="connsiteY44" fmla="*/ 98611 h 159734"/>
                  <a:gd name="connsiteX45" fmla="*/ 82296 w 164591"/>
                  <a:gd name="connsiteY45" fmla="*/ 89943 h 159734"/>
                  <a:gd name="connsiteX46" fmla="*/ 90964 w 164591"/>
                  <a:gd name="connsiteY46" fmla="*/ 81276 h 159734"/>
                  <a:gd name="connsiteX47" fmla="*/ 125635 w 164591"/>
                  <a:gd name="connsiteY47" fmla="*/ 81276 h 159734"/>
                  <a:gd name="connsiteX48" fmla="*/ 134303 w 164591"/>
                  <a:gd name="connsiteY48" fmla="*/ 89943 h 159734"/>
                  <a:gd name="connsiteX49" fmla="*/ 125635 w 164591"/>
                  <a:gd name="connsiteY49" fmla="*/ 98611 h 159734"/>
                  <a:gd name="connsiteX50" fmla="*/ 116967 w 164591"/>
                  <a:gd name="connsiteY50" fmla="*/ 89943 h 159734"/>
                  <a:gd name="connsiteX51" fmla="*/ 125635 w 164591"/>
                  <a:gd name="connsiteY51" fmla="*/ 81276 h 159734"/>
                  <a:gd name="connsiteX52" fmla="*/ 38957 w 164591"/>
                  <a:gd name="connsiteY52" fmla="*/ 102898 h 159734"/>
                  <a:gd name="connsiteX53" fmla="*/ 47625 w 164591"/>
                  <a:gd name="connsiteY53" fmla="*/ 111565 h 159734"/>
                  <a:gd name="connsiteX54" fmla="*/ 38957 w 164591"/>
                  <a:gd name="connsiteY54" fmla="*/ 120233 h 159734"/>
                  <a:gd name="connsiteX55" fmla="*/ 30289 w 164591"/>
                  <a:gd name="connsiteY55" fmla="*/ 111565 h 159734"/>
                  <a:gd name="connsiteX56" fmla="*/ 38957 w 164591"/>
                  <a:gd name="connsiteY56" fmla="*/ 102898 h 159734"/>
                  <a:gd name="connsiteX57" fmla="*/ 73628 w 164591"/>
                  <a:gd name="connsiteY57" fmla="*/ 102898 h 159734"/>
                  <a:gd name="connsiteX58" fmla="*/ 82296 w 164591"/>
                  <a:gd name="connsiteY58" fmla="*/ 111565 h 159734"/>
                  <a:gd name="connsiteX59" fmla="*/ 73628 w 164591"/>
                  <a:gd name="connsiteY59" fmla="*/ 120233 h 159734"/>
                  <a:gd name="connsiteX60" fmla="*/ 64961 w 164591"/>
                  <a:gd name="connsiteY60" fmla="*/ 111565 h 159734"/>
                  <a:gd name="connsiteX61" fmla="*/ 73628 w 164591"/>
                  <a:gd name="connsiteY61" fmla="*/ 102898 h 159734"/>
                  <a:gd name="connsiteX62" fmla="*/ 108299 w 164591"/>
                  <a:gd name="connsiteY62" fmla="*/ 102898 h 159734"/>
                  <a:gd name="connsiteX63" fmla="*/ 116967 w 164591"/>
                  <a:gd name="connsiteY63" fmla="*/ 111565 h 159734"/>
                  <a:gd name="connsiteX64" fmla="*/ 108299 w 164591"/>
                  <a:gd name="connsiteY64" fmla="*/ 120233 h 159734"/>
                  <a:gd name="connsiteX65" fmla="*/ 99631 w 164591"/>
                  <a:gd name="connsiteY65" fmla="*/ 111565 h 159734"/>
                  <a:gd name="connsiteX66" fmla="*/ 108299 w 164591"/>
                  <a:gd name="connsiteY66" fmla="*/ 102898 h 159734"/>
                  <a:gd name="connsiteX67" fmla="*/ 142875 w 164591"/>
                  <a:gd name="connsiteY67" fmla="*/ 102898 h 159734"/>
                  <a:gd name="connsiteX68" fmla="*/ 151543 w 164591"/>
                  <a:gd name="connsiteY68" fmla="*/ 111565 h 159734"/>
                  <a:gd name="connsiteX69" fmla="*/ 142875 w 164591"/>
                  <a:gd name="connsiteY69" fmla="*/ 120233 h 159734"/>
                  <a:gd name="connsiteX70" fmla="*/ 134207 w 164591"/>
                  <a:gd name="connsiteY70" fmla="*/ 111565 h 159734"/>
                  <a:gd name="connsiteX71" fmla="*/ 142875 w 164591"/>
                  <a:gd name="connsiteY71" fmla="*/ 102898 h 159734"/>
                  <a:gd name="connsiteX72" fmla="*/ 56293 w 164591"/>
                  <a:gd name="connsiteY72" fmla="*/ 124614 h 159734"/>
                  <a:gd name="connsiteX73" fmla="*/ 64961 w 164591"/>
                  <a:gd name="connsiteY73" fmla="*/ 133282 h 159734"/>
                  <a:gd name="connsiteX74" fmla="*/ 56293 w 164591"/>
                  <a:gd name="connsiteY74" fmla="*/ 141950 h 159734"/>
                  <a:gd name="connsiteX75" fmla="*/ 47625 w 164591"/>
                  <a:gd name="connsiteY75" fmla="*/ 133282 h 159734"/>
                  <a:gd name="connsiteX76" fmla="*/ 56293 w 164591"/>
                  <a:gd name="connsiteY76" fmla="*/ 124614 h 159734"/>
                  <a:gd name="connsiteX77" fmla="*/ 90964 w 164591"/>
                  <a:gd name="connsiteY77" fmla="*/ 124614 h 159734"/>
                  <a:gd name="connsiteX78" fmla="*/ 99631 w 164591"/>
                  <a:gd name="connsiteY78" fmla="*/ 133282 h 159734"/>
                  <a:gd name="connsiteX79" fmla="*/ 90964 w 164591"/>
                  <a:gd name="connsiteY79" fmla="*/ 141950 h 159734"/>
                  <a:gd name="connsiteX80" fmla="*/ 82296 w 164591"/>
                  <a:gd name="connsiteY80" fmla="*/ 133282 h 159734"/>
                  <a:gd name="connsiteX81" fmla="*/ 90964 w 164591"/>
                  <a:gd name="connsiteY81" fmla="*/ 124614 h 159734"/>
                  <a:gd name="connsiteX82" fmla="*/ 125635 w 164591"/>
                  <a:gd name="connsiteY82" fmla="*/ 124614 h 159734"/>
                  <a:gd name="connsiteX83" fmla="*/ 134303 w 164591"/>
                  <a:gd name="connsiteY83" fmla="*/ 133282 h 159734"/>
                  <a:gd name="connsiteX84" fmla="*/ 125635 w 164591"/>
                  <a:gd name="connsiteY84" fmla="*/ 141950 h 159734"/>
                  <a:gd name="connsiteX85" fmla="*/ 116967 w 164591"/>
                  <a:gd name="connsiteY85" fmla="*/ 133282 h 159734"/>
                  <a:gd name="connsiteX86" fmla="*/ 125635 w 164591"/>
                  <a:gd name="connsiteY86" fmla="*/ 124614 h 1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4591" h="159734">
                    <a:moveTo>
                      <a:pt x="34671" y="-1020"/>
                    </a:moveTo>
                    <a:lnTo>
                      <a:pt x="0" y="120233"/>
                    </a:lnTo>
                    <a:lnTo>
                      <a:pt x="15430" y="158714"/>
                    </a:lnTo>
                    <a:lnTo>
                      <a:pt x="164592" y="158714"/>
                    </a:lnTo>
                    <a:lnTo>
                      <a:pt x="164592" y="26507"/>
                    </a:lnTo>
                    <a:lnTo>
                      <a:pt x="121253" y="29173"/>
                    </a:lnTo>
                    <a:lnTo>
                      <a:pt x="34671" y="-1020"/>
                    </a:lnTo>
                    <a:close/>
                    <a:moveTo>
                      <a:pt x="56293" y="37937"/>
                    </a:moveTo>
                    <a:cubicBezTo>
                      <a:pt x="61055" y="37937"/>
                      <a:pt x="64961" y="41842"/>
                      <a:pt x="64961" y="46605"/>
                    </a:cubicBezTo>
                    <a:cubicBezTo>
                      <a:pt x="64961" y="51367"/>
                      <a:pt x="61055" y="55273"/>
                      <a:pt x="56293" y="55273"/>
                    </a:cubicBezTo>
                    <a:cubicBezTo>
                      <a:pt x="51530" y="55273"/>
                      <a:pt x="47625" y="51367"/>
                      <a:pt x="47625" y="46605"/>
                    </a:cubicBezTo>
                    <a:cubicBezTo>
                      <a:pt x="47625" y="41842"/>
                      <a:pt x="51530" y="37937"/>
                      <a:pt x="56293" y="37937"/>
                    </a:cubicBezTo>
                    <a:close/>
                    <a:moveTo>
                      <a:pt x="90964" y="37937"/>
                    </a:moveTo>
                    <a:cubicBezTo>
                      <a:pt x="95726" y="37937"/>
                      <a:pt x="99631" y="41842"/>
                      <a:pt x="99631" y="46605"/>
                    </a:cubicBezTo>
                    <a:cubicBezTo>
                      <a:pt x="99631" y="51367"/>
                      <a:pt x="95726" y="55273"/>
                      <a:pt x="90964" y="55273"/>
                    </a:cubicBezTo>
                    <a:cubicBezTo>
                      <a:pt x="86201" y="55273"/>
                      <a:pt x="82296" y="51367"/>
                      <a:pt x="82296" y="46605"/>
                    </a:cubicBezTo>
                    <a:cubicBezTo>
                      <a:pt x="82296" y="41842"/>
                      <a:pt x="86106" y="37937"/>
                      <a:pt x="90964" y="37937"/>
                    </a:cubicBezTo>
                    <a:close/>
                    <a:moveTo>
                      <a:pt x="38957" y="59559"/>
                    </a:moveTo>
                    <a:cubicBezTo>
                      <a:pt x="43720" y="59559"/>
                      <a:pt x="47625" y="63464"/>
                      <a:pt x="47625" y="68227"/>
                    </a:cubicBezTo>
                    <a:cubicBezTo>
                      <a:pt x="47625" y="72989"/>
                      <a:pt x="43720" y="76893"/>
                      <a:pt x="38957" y="76893"/>
                    </a:cubicBezTo>
                    <a:cubicBezTo>
                      <a:pt x="34195" y="76893"/>
                      <a:pt x="30289" y="72989"/>
                      <a:pt x="30289" y="68227"/>
                    </a:cubicBezTo>
                    <a:cubicBezTo>
                      <a:pt x="30289" y="63464"/>
                      <a:pt x="34195" y="59559"/>
                      <a:pt x="38957" y="59559"/>
                    </a:cubicBezTo>
                    <a:close/>
                    <a:moveTo>
                      <a:pt x="73628" y="59559"/>
                    </a:moveTo>
                    <a:cubicBezTo>
                      <a:pt x="78391" y="59559"/>
                      <a:pt x="82296" y="63464"/>
                      <a:pt x="82296" y="68227"/>
                    </a:cubicBezTo>
                    <a:cubicBezTo>
                      <a:pt x="82296" y="72989"/>
                      <a:pt x="78391" y="76893"/>
                      <a:pt x="73628" y="76893"/>
                    </a:cubicBezTo>
                    <a:cubicBezTo>
                      <a:pt x="68866" y="76893"/>
                      <a:pt x="64961" y="72989"/>
                      <a:pt x="64961" y="68227"/>
                    </a:cubicBezTo>
                    <a:cubicBezTo>
                      <a:pt x="64961" y="63464"/>
                      <a:pt x="68866" y="59559"/>
                      <a:pt x="73628" y="59559"/>
                    </a:cubicBezTo>
                    <a:close/>
                    <a:moveTo>
                      <a:pt x="108299" y="59559"/>
                    </a:moveTo>
                    <a:cubicBezTo>
                      <a:pt x="113062" y="59559"/>
                      <a:pt x="116967" y="63464"/>
                      <a:pt x="116967" y="68227"/>
                    </a:cubicBezTo>
                    <a:cubicBezTo>
                      <a:pt x="116967" y="72989"/>
                      <a:pt x="113062" y="76893"/>
                      <a:pt x="108299" y="76893"/>
                    </a:cubicBezTo>
                    <a:cubicBezTo>
                      <a:pt x="103537" y="76893"/>
                      <a:pt x="99631" y="72989"/>
                      <a:pt x="99631" y="68227"/>
                    </a:cubicBezTo>
                    <a:cubicBezTo>
                      <a:pt x="99631" y="63464"/>
                      <a:pt x="103441" y="59559"/>
                      <a:pt x="108299" y="59559"/>
                    </a:cubicBezTo>
                    <a:close/>
                    <a:moveTo>
                      <a:pt x="142875" y="59559"/>
                    </a:moveTo>
                    <a:cubicBezTo>
                      <a:pt x="147638" y="59559"/>
                      <a:pt x="151543" y="63464"/>
                      <a:pt x="151543" y="68227"/>
                    </a:cubicBezTo>
                    <a:cubicBezTo>
                      <a:pt x="151543" y="72989"/>
                      <a:pt x="147638" y="76893"/>
                      <a:pt x="142875" y="76893"/>
                    </a:cubicBezTo>
                    <a:cubicBezTo>
                      <a:pt x="138113" y="76893"/>
                      <a:pt x="134207" y="72989"/>
                      <a:pt x="134207" y="68227"/>
                    </a:cubicBezTo>
                    <a:cubicBezTo>
                      <a:pt x="134207" y="63464"/>
                      <a:pt x="138113" y="59559"/>
                      <a:pt x="142875" y="59559"/>
                    </a:cubicBezTo>
                    <a:close/>
                    <a:moveTo>
                      <a:pt x="56293" y="81276"/>
                    </a:moveTo>
                    <a:cubicBezTo>
                      <a:pt x="61055" y="81276"/>
                      <a:pt x="64961" y="85180"/>
                      <a:pt x="64961" y="89943"/>
                    </a:cubicBezTo>
                    <a:cubicBezTo>
                      <a:pt x="64961" y="94705"/>
                      <a:pt x="61055" y="98611"/>
                      <a:pt x="56293" y="98611"/>
                    </a:cubicBezTo>
                    <a:cubicBezTo>
                      <a:pt x="51530" y="98611"/>
                      <a:pt x="47625" y="94705"/>
                      <a:pt x="47625" y="89943"/>
                    </a:cubicBezTo>
                    <a:cubicBezTo>
                      <a:pt x="47625" y="85180"/>
                      <a:pt x="51530" y="81276"/>
                      <a:pt x="56293" y="81276"/>
                    </a:cubicBezTo>
                    <a:close/>
                    <a:moveTo>
                      <a:pt x="90964" y="81276"/>
                    </a:moveTo>
                    <a:cubicBezTo>
                      <a:pt x="95726" y="81276"/>
                      <a:pt x="99631" y="85180"/>
                      <a:pt x="99631" y="89943"/>
                    </a:cubicBezTo>
                    <a:cubicBezTo>
                      <a:pt x="99631" y="94705"/>
                      <a:pt x="95726" y="98611"/>
                      <a:pt x="90964" y="98611"/>
                    </a:cubicBezTo>
                    <a:cubicBezTo>
                      <a:pt x="86201" y="98611"/>
                      <a:pt x="82296" y="94705"/>
                      <a:pt x="82296" y="89943"/>
                    </a:cubicBezTo>
                    <a:cubicBezTo>
                      <a:pt x="82296" y="85180"/>
                      <a:pt x="86106" y="81276"/>
                      <a:pt x="90964" y="81276"/>
                    </a:cubicBezTo>
                    <a:close/>
                    <a:moveTo>
                      <a:pt x="125635" y="81276"/>
                    </a:moveTo>
                    <a:cubicBezTo>
                      <a:pt x="130397" y="81276"/>
                      <a:pt x="134303" y="85180"/>
                      <a:pt x="134303" y="89943"/>
                    </a:cubicBezTo>
                    <a:cubicBezTo>
                      <a:pt x="134303" y="94705"/>
                      <a:pt x="130397" y="98611"/>
                      <a:pt x="125635" y="98611"/>
                    </a:cubicBezTo>
                    <a:cubicBezTo>
                      <a:pt x="120872" y="98611"/>
                      <a:pt x="116967" y="94705"/>
                      <a:pt x="116967" y="89943"/>
                    </a:cubicBezTo>
                    <a:cubicBezTo>
                      <a:pt x="116967" y="85180"/>
                      <a:pt x="120777" y="81276"/>
                      <a:pt x="125635" y="81276"/>
                    </a:cubicBezTo>
                    <a:close/>
                    <a:moveTo>
                      <a:pt x="38957" y="102898"/>
                    </a:moveTo>
                    <a:cubicBezTo>
                      <a:pt x="43720" y="102898"/>
                      <a:pt x="47625" y="106802"/>
                      <a:pt x="47625" y="111565"/>
                    </a:cubicBezTo>
                    <a:cubicBezTo>
                      <a:pt x="47625" y="116327"/>
                      <a:pt x="43720" y="120233"/>
                      <a:pt x="38957" y="120233"/>
                    </a:cubicBezTo>
                    <a:cubicBezTo>
                      <a:pt x="34195" y="120233"/>
                      <a:pt x="30289" y="116327"/>
                      <a:pt x="30289" y="111565"/>
                    </a:cubicBezTo>
                    <a:cubicBezTo>
                      <a:pt x="30289" y="106802"/>
                      <a:pt x="34195" y="102898"/>
                      <a:pt x="38957" y="102898"/>
                    </a:cubicBezTo>
                    <a:close/>
                    <a:moveTo>
                      <a:pt x="73628" y="102898"/>
                    </a:moveTo>
                    <a:cubicBezTo>
                      <a:pt x="78391" y="102898"/>
                      <a:pt x="82296" y="106802"/>
                      <a:pt x="82296" y="111565"/>
                    </a:cubicBezTo>
                    <a:cubicBezTo>
                      <a:pt x="82296" y="116327"/>
                      <a:pt x="78391" y="120233"/>
                      <a:pt x="73628" y="120233"/>
                    </a:cubicBezTo>
                    <a:cubicBezTo>
                      <a:pt x="68866" y="120233"/>
                      <a:pt x="64961" y="116327"/>
                      <a:pt x="64961" y="111565"/>
                    </a:cubicBezTo>
                    <a:cubicBezTo>
                      <a:pt x="64961" y="106802"/>
                      <a:pt x="68866" y="102898"/>
                      <a:pt x="73628" y="102898"/>
                    </a:cubicBezTo>
                    <a:close/>
                    <a:moveTo>
                      <a:pt x="108299" y="102898"/>
                    </a:moveTo>
                    <a:cubicBezTo>
                      <a:pt x="113062" y="102898"/>
                      <a:pt x="116967" y="106802"/>
                      <a:pt x="116967" y="111565"/>
                    </a:cubicBezTo>
                    <a:cubicBezTo>
                      <a:pt x="116967" y="116327"/>
                      <a:pt x="113062" y="120233"/>
                      <a:pt x="108299" y="120233"/>
                    </a:cubicBezTo>
                    <a:cubicBezTo>
                      <a:pt x="103537" y="120233"/>
                      <a:pt x="99631" y="116327"/>
                      <a:pt x="99631" y="111565"/>
                    </a:cubicBezTo>
                    <a:cubicBezTo>
                      <a:pt x="99631" y="106802"/>
                      <a:pt x="103441" y="102898"/>
                      <a:pt x="108299" y="102898"/>
                    </a:cubicBezTo>
                    <a:close/>
                    <a:moveTo>
                      <a:pt x="142875" y="102898"/>
                    </a:moveTo>
                    <a:cubicBezTo>
                      <a:pt x="147638" y="102898"/>
                      <a:pt x="151543" y="106802"/>
                      <a:pt x="151543" y="111565"/>
                    </a:cubicBezTo>
                    <a:cubicBezTo>
                      <a:pt x="151543" y="116327"/>
                      <a:pt x="147638" y="120233"/>
                      <a:pt x="142875" y="120233"/>
                    </a:cubicBezTo>
                    <a:cubicBezTo>
                      <a:pt x="138113" y="120233"/>
                      <a:pt x="134207" y="116327"/>
                      <a:pt x="134207" y="111565"/>
                    </a:cubicBezTo>
                    <a:cubicBezTo>
                      <a:pt x="134207" y="106802"/>
                      <a:pt x="138113" y="102898"/>
                      <a:pt x="142875" y="102898"/>
                    </a:cubicBezTo>
                    <a:close/>
                    <a:moveTo>
                      <a:pt x="56293" y="124614"/>
                    </a:moveTo>
                    <a:cubicBezTo>
                      <a:pt x="61055" y="124614"/>
                      <a:pt x="64961" y="128519"/>
                      <a:pt x="64961" y="133282"/>
                    </a:cubicBezTo>
                    <a:cubicBezTo>
                      <a:pt x="64961" y="138044"/>
                      <a:pt x="61055" y="141950"/>
                      <a:pt x="56293" y="141950"/>
                    </a:cubicBezTo>
                    <a:cubicBezTo>
                      <a:pt x="51530" y="141950"/>
                      <a:pt x="47625" y="138044"/>
                      <a:pt x="47625" y="133282"/>
                    </a:cubicBezTo>
                    <a:cubicBezTo>
                      <a:pt x="47625" y="128519"/>
                      <a:pt x="51530" y="124614"/>
                      <a:pt x="56293" y="124614"/>
                    </a:cubicBezTo>
                    <a:close/>
                    <a:moveTo>
                      <a:pt x="90964" y="124614"/>
                    </a:moveTo>
                    <a:cubicBezTo>
                      <a:pt x="95726" y="124614"/>
                      <a:pt x="99631" y="128519"/>
                      <a:pt x="99631" y="133282"/>
                    </a:cubicBezTo>
                    <a:cubicBezTo>
                      <a:pt x="99631" y="138044"/>
                      <a:pt x="95726" y="141950"/>
                      <a:pt x="90964" y="141950"/>
                    </a:cubicBezTo>
                    <a:cubicBezTo>
                      <a:pt x="86201" y="141950"/>
                      <a:pt x="82296" y="138044"/>
                      <a:pt x="82296" y="133282"/>
                    </a:cubicBezTo>
                    <a:cubicBezTo>
                      <a:pt x="82296" y="128519"/>
                      <a:pt x="86106" y="124614"/>
                      <a:pt x="90964" y="124614"/>
                    </a:cubicBezTo>
                    <a:close/>
                    <a:moveTo>
                      <a:pt x="125635" y="124614"/>
                    </a:moveTo>
                    <a:cubicBezTo>
                      <a:pt x="130397" y="124614"/>
                      <a:pt x="134303" y="128519"/>
                      <a:pt x="134303" y="133282"/>
                    </a:cubicBezTo>
                    <a:cubicBezTo>
                      <a:pt x="134303" y="138044"/>
                      <a:pt x="130397" y="141950"/>
                      <a:pt x="125635" y="141950"/>
                    </a:cubicBezTo>
                    <a:cubicBezTo>
                      <a:pt x="120872" y="141950"/>
                      <a:pt x="116967" y="138044"/>
                      <a:pt x="116967" y="133282"/>
                    </a:cubicBezTo>
                    <a:cubicBezTo>
                      <a:pt x="116967" y="128519"/>
                      <a:pt x="120777" y="124614"/>
                      <a:pt x="125635" y="12461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CD130418-62AF-4E47-9E22-B95D8B9ED459}"/>
                  </a:ext>
                </a:extLst>
              </p:cNvPr>
              <p:cNvSpPr/>
              <p:nvPr/>
            </p:nvSpPr>
            <p:spPr>
              <a:xfrm>
                <a:off x="5788532" y="5659564"/>
                <a:ext cx="320516" cy="138112"/>
              </a:xfrm>
              <a:custGeom>
                <a:avLst/>
                <a:gdLst>
                  <a:gd name="connsiteX0" fmla="*/ 78010 w 320516"/>
                  <a:gd name="connsiteY0" fmla="*/ -1020 h 138112"/>
                  <a:gd name="connsiteX1" fmla="*/ 0 w 320516"/>
                  <a:gd name="connsiteY1" fmla="*/ 3837 h 138112"/>
                  <a:gd name="connsiteX2" fmla="*/ 0 w 320516"/>
                  <a:gd name="connsiteY2" fmla="*/ 137092 h 138112"/>
                  <a:gd name="connsiteX3" fmla="*/ 255746 w 320516"/>
                  <a:gd name="connsiteY3" fmla="*/ 137092 h 138112"/>
                  <a:gd name="connsiteX4" fmla="*/ 272891 w 320516"/>
                  <a:gd name="connsiteY4" fmla="*/ 98611 h 138112"/>
                  <a:gd name="connsiteX5" fmla="*/ 311848 w 320516"/>
                  <a:gd name="connsiteY5" fmla="*/ 81276 h 138112"/>
                  <a:gd name="connsiteX6" fmla="*/ 298895 w 320516"/>
                  <a:gd name="connsiteY6" fmla="*/ 68321 h 138112"/>
                  <a:gd name="connsiteX7" fmla="*/ 320516 w 320516"/>
                  <a:gd name="connsiteY7" fmla="*/ 29364 h 138112"/>
                  <a:gd name="connsiteX8" fmla="*/ 303181 w 320516"/>
                  <a:gd name="connsiteY8" fmla="*/ 12029 h 138112"/>
                  <a:gd name="connsiteX9" fmla="*/ 285845 w 320516"/>
                  <a:gd name="connsiteY9" fmla="*/ 33651 h 138112"/>
                  <a:gd name="connsiteX10" fmla="*/ 255556 w 320516"/>
                  <a:gd name="connsiteY10" fmla="*/ 42318 h 138112"/>
                  <a:gd name="connsiteX11" fmla="*/ 242602 w 320516"/>
                  <a:gd name="connsiteY11" fmla="*/ 63940 h 138112"/>
                  <a:gd name="connsiteX12" fmla="*/ 216598 w 320516"/>
                  <a:gd name="connsiteY12" fmla="*/ 63940 h 138112"/>
                  <a:gd name="connsiteX13" fmla="*/ 181928 w 320516"/>
                  <a:gd name="connsiteY13" fmla="*/ 98611 h 138112"/>
                  <a:gd name="connsiteX14" fmla="*/ 147256 w 320516"/>
                  <a:gd name="connsiteY14" fmla="*/ 94325 h 138112"/>
                  <a:gd name="connsiteX15" fmla="*/ 173260 w 320516"/>
                  <a:gd name="connsiteY15" fmla="*/ 42318 h 138112"/>
                  <a:gd name="connsiteX16" fmla="*/ 142970 w 320516"/>
                  <a:gd name="connsiteY16" fmla="*/ 16315 h 138112"/>
                  <a:gd name="connsiteX17" fmla="*/ 130016 w 320516"/>
                  <a:gd name="connsiteY17" fmla="*/ 37937 h 138112"/>
                  <a:gd name="connsiteX18" fmla="*/ 99727 w 320516"/>
                  <a:gd name="connsiteY18" fmla="*/ 37937 h 138112"/>
                  <a:gd name="connsiteX19" fmla="*/ 112681 w 320516"/>
                  <a:gd name="connsiteY19" fmla="*/ 11934 h 138112"/>
                  <a:gd name="connsiteX20" fmla="*/ 78010 w 320516"/>
                  <a:gd name="connsiteY20" fmla="*/ -1020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0516" h="138112">
                    <a:moveTo>
                      <a:pt x="78010" y="-1020"/>
                    </a:moveTo>
                    <a:lnTo>
                      <a:pt x="0" y="3837"/>
                    </a:lnTo>
                    <a:lnTo>
                      <a:pt x="0" y="137092"/>
                    </a:lnTo>
                    <a:lnTo>
                      <a:pt x="255746" y="137092"/>
                    </a:lnTo>
                    <a:lnTo>
                      <a:pt x="272891" y="98611"/>
                    </a:lnTo>
                    <a:lnTo>
                      <a:pt x="311848" y="81276"/>
                    </a:lnTo>
                    <a:lnTo>
                      <a:pt x="298895" y="68321"/>
                    </a:lnTo>
                    <a:lnTo>
                      <a:pt x="320516" y="29364"/>
                    </a:lnTo>
                    <a:lnTo>
                      <a:pt x="303181" y="12029"/>
                    </a:lnTo>
                    <a:lnTo>
                      <a:pt x="285845" y="33651"/>
                    </a:lnTo>
                    <a:lnTo>
                      <a:pt x="255556" y="42318"/>
                    </a:lnTo>
                    <a:lnTo>
                      <a:pt x="242602" y="63940"/>
                    </a:lnTo>
                    <a:lnTo>
                      <a:pt x="216598" y="63940"/>
                    </a:lnTo>
                    <a:lnTo>
                      <a:pt x="181928" y="98611"/>
                    </a:lnTo>
                    <a:lnTo>
                      <a:pt x="147256" y="94325"/>
                    </a:lnTo>
                    <a:lnTo>
                      <a:pt x="173260" y="42318"/>
                    </a:lnTo>
                    <a:lnTo>
                      <a:pt x="142970" y="16315"/>
                    </a:lnTo>
                    <a:lnTo>
                      <a:pt x="130016" y="37937"/>
                    </a:lnTo>
                    <a:lnTo>
                      <a:pt x="99727" y="37937"/>
                    </a:lnTo>
                    <a:lnTo>
                      <a:pt x="112681" y="11934"/>
                    </a:lnTo>
                    <a:lnTo>
                      <a:pt x="78010" y="-10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3099B65A-CFC1-4D40-B41E-CDE9A3332671}"/>
                  </a:ext>
                </a:extLst>
              </p:cNvPr>
              <p:cNvSpPr/>
              <p:nvPr/>
            </p:nvSpPr>
            <p:spPr>
              <a:xfrm>
                <a:off x="5628988" y="5815011"/>
                <a:ext cx="432530" cy="143351"/>
              </a:xfrm>
              <a:custGeom>
                <a:avLst/>
                <a:gdLst>
                  <a:gd name="connsiteX0" fmla="*/ 0 w 432530"/>
                  <a:gd name="connsiteY0" fmla="*/ -1020 h 143351"/>
                  <a:gd name="connsiteX1" fmla="*/ 12287 w 432530"/>
                  <a:gd name="connsiteY1" fmla="*/ 29745 h 143351"/>
                  <a:gd name="connsiteX2" fmla="*/ 64294 w 432530"/>
                  <a:gd name="connsiteY2" fmla="*/ 64416 h 143351"/>
                  <a:gd name="connsiteX3" fmla="*/ 98965 w 432530"/>
                  <a:gd name="connsiteY3" fmla="*/ 64416 h 143351"/>
                  <a:gd name="connsiteX4" fmla="*/ 133636 w 432530"/>
                  <a:gd name="connsiteY4" fmla="*/ 81752 h 143351"/>
                  <a:gd name="connsiteX5" fmla="*/ 159639 w 432530"/>
                  <a:gd name="connsiteY5" fmla="*/ 90419 h 143351"/>
                  <a:gd name="connsiteX6" fmla="*/ 176974 w 432530"/>
                  <a:gd name="connsiteY6" fmla="*/ 94706 h 143351"/>
                  <a:gd name="connsiteX7" fmla="*/ 194310 w 432530"/>
                  <a:gd name="connsiteY7" fmla="*/ 129377 h 143351"/>
                  <a:gd name="connsiteX8" fmla="*/ 220313 w 432530"/>
                  <a:gd name="connsiteY8" fmla="*/ 142331 h 143351"/>
                  <a:gd name="connsiteX9" fmla="*/ 216027 w 432530"/>
                  <a:gd name="connsiteY9" fmla="*/ 129377 h 143351"/>
                  <a:gd name="connsiteX10" fmla="*/ 220313 w 432530"/>
                  <a:gd name="connsiteY10" fmla="*/ 116422 h 143351"/>
                  <a:gd name="connsiteX11" fmla="*/ 241935 w 432530"/>
                  <a:gd name="connsiteY11" fmla="*/ 112137 h 143351"/>
                  <a:gd name="connsiteX12" fmla="*/ 267938 w 432530"/>
                  <a:gd name="connsiteY12" fmla="*/ 94802 h 143351"/>
                  <a:gd name="connsiteX13" fmla="*/ 276606 w 432530"/>
                  <a:gd name="connsiteY13" fmla="*/ 99087 h 143351"/>
                  <a:gd name="connsiteX14" fmla="*/ 302609 w 432530"/>
                  <a:gd name="connsiteY14" fmla="*/ 99087 h 143351"/>
                  <a:gd name="connsiteX15" fmla="*/ 302609 w 432530"/>
                  <a:gd name="connsiteY15" fmla="*/ 86134 h 143351"/>
                  <a:gd name="connsiteX16" fmla="*/ 354616 w 432530"/>
                  <a:gd name="connsiteY16" fmla="*/ 86134 h 143351"/>
                  <a:gd name="connsiteX17" fmla="*/ 376238 w 432530"/>
                  <a:gd name="connsiteY17" fmla="*/ 125091 h 143351"/>
                  <a:gd name="connsiteX18" fmla="*/ 406527 w 432530"/>
                  <a:gd name="connsiteY18" fmla="*/ 125091 h 143351"/>
                  <a:gd name="connsiteX19" fmla="*/ 384905 w 432530"/>
                  <a:gd name="connsiteY19" fmla="*/ 81752 h 143351"/>
                  <a:gd name="connsiteX20" fmla="*/ 384905 w 432530"/>
                  <a:gd name="connsiteY20" fmla="*/ 60131 h 143351"/>
                  <a:gd name="connsiteX21" fmla="*/ 432530 w 432530"/>
                  <a:gd name="connsiteY21" fmla="*/ -544 h 143351"/>
                  <a:gd name="connsiteX22" fmla="*/ 432054 w 432530"/>
                  <a:gd name="connsiteY22" fmla="*/ -1020 h 143351"/>
                  <a:gd name="connsiteX23" fmla="*/ 0 w 432530"/>
                  <a:gd name="connsiteY23" fmla="*/ -1020 h 14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2530" h="143351">
                    <a:moveTo>
                      <a:pt x="0" y="-1020"/>
                    </a:moveTo>
                    <a:lnTo>
                      <a:pt x="12287" y="29745"/>
                    </a:lnTo>
                    <a:lnTo>
                      <a:pt x="64294" y="64416"/>
                    </a:lnTo>
                    <a:lnTo>
                      <a:pt x="98965" y="64416"/>
                    </a:lnTo>
                    <a:lnTo>
                      <a:pt x="133636" y="81752"/>
                    </a:lnTo>
                    <a:lnTo>
                      <a:pt x="159639" y="90419"/>
                    </a:lnTo>
                    <a:lnTo>
                      <a:pt x="176974" y="94706"/>
                    </a:lnTo>
                    <a:lnTo>
                      <a:pt x="194310" y="129377"/>
                    </a:lnTo>
                    <a:lnTo>
                      <a:pt x="220313" y="142331"/>
                    </a:lnTo>
                    <a:lnTo>
                      <a:pt x="216027" y="129377"/>
                    </a:lnTo>
                    <a:lnTo>
                      <a:pt x="220313" y="116422"/>
                    </a:lnTo>
                    <a:lnTo>
                      <a:pt x="241935" y="112137"/>
                    </a:lnTo>
                    <a:lnTo>
                      <a:pt x="267938" y="94802"/>
                    </a:lnTo>
                    <a:lnTo>
                      <a:pt x="276606" y="99087"/>
                    </a:lnTo>
                    <a:lnTo>
                      <a:pt x="302609" y="99087"/>
                    </a:lnTo>
                    <a:lnTo>
                      <a:pt x="302609" y="86134"/>
                    </a:lnTo>
                    <a:lnTo>
                      <a:pt x="354616" y="86134"/>
                    </a:lnTo>
                    <a:lnTo>
                      <a:pt x="376238" y="125091"/>
                    </a:lnTo>
                    <a:lnTo>
                      <a:pt x="406527" y="125091"/>
                    </a:lnTo>
                    <a:lnTo>
                      <a:pt x="384905" y="81752"/>
                    </a:lnTo>
                    <a:lnTo>
                      <a:pt x="384905" y="60131"/>
                    </a:lnTo>
                    <a:lnTo>
                      <a:pt x="432530" y="-544"/>
                    </a:lnTo>
                    <a:lnTo>
                      <a:pt x="432054" y="-1020"/>
                    </a:lnTo>
                    <a:lnTo>
                      <a:pt x="0" y="-10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 name="Group 16">
            <a:extLst>
              <a:ext uri="{FF2B5EF4-FFF2-40B4-BE49-F238E27FC236}">
                <a16:creationId xmlns:a16="http://schemas.microsoft.com/office/drawing/2014/main" id="{3692CDEC-81FF-4827-9DC0-1E05D32240ED}"/>
              </a:ext>
            </a:extLst>
          </p:cNvPr>
          <p:cNvGrpSpPr/>
          <p:nvPr/>
        </p:nvGrpSpPr>
        <p:grpSpPr>
          <a:xfrm>
            <a:off x="5126543" y="4783494"/>
            <a:ext cx="510253" cy="489870"/>
            <a:chOff x="5284479" y="4122205"/>
            <a:chExt cx="510253" cy="489870"/>
          </a:xfrm>
        </p:grpSpPr>
        <p:grpSp>
          <p:nvGrpSpPr>
            <p:cNvPr id="70" name="Graphic 3">
              <a:extLst>
                <a:ext uri="{FF2B5EF4-FFF2-40B4-BE49-F238E27FC236}">
                  <a16:creationId xmlns:a16="http://schemas.microsoft.com/office/drawing/2014/main" id="{777C6783-AD9F-4D2B-988B-F56433487970}"/>
                </a:ext>
              </a:extLst>
            </p:cNvPr>
            <p:cNvGrpSpPr/>
            <p:nvPr/>
          </p:nvGrpSpPr>
          <p:grpSpPr>
            <a:xfrm>
              <a:off x="5284479" y="4290607"/>
              <a:ext cx="268414" cy="300704"/>
              <a:chOff x="6601777" y="4518183"/>
              <a:chExt cx="268414" cy="300704"/>
            </a:xfrm>
            <a:solidFill>
              <a:srgbClr val="858D93"/>
            </a:solidFill>
          </p:grpSpPr>
          <p:sp>
            <p:nvSpPr>
              <p:cNvPr id="91" name="Freeform: Shape 90">
                <a:extLst>
                  <a:ext uri="{FF2B5EF4-FFF2-40B4-BE49-F238E27FC236}">
                    <a16:creationId xmlns:a16="http://schemas.microsoft.com/office/drawing/2014/main" id="{23B05259-4091-4976-9C99-4C30DCCDEA75}"/>
                  </a:ext>
                </a:extLst>
              </p:cNvPr>
              <p:cNvSpPr/>
              <p:nvPr/>
            </p:nvSpPr>
            <p:spPr>
              <a:xfrm>
                <a:off x="6695503" y="4798313"/>
                <a:ext cx="80962" cy="20574"/>
              </a:xfrm>
              <a:custGeom>
                <a:avLst/>
                <a:gdLst>
                  <a:gd name="connsiteX0" fmla="*/ 80963 w 80962"/>
                  <a:gd name="connsiteY0" fmla="*/ 10287 h 20574"/>
                  <a:gd name="connsiteX1" fmla="*/ 70675 w 80962"/>
                  <a:gd name="connsiteY1" fmla="*/ 0 h 20574"/>
                  <a:gd name="connsiteX2" fmla="*/ 10287 w 80962"/>
                  <a:gd name="connsiteY2" fmla="*/ 0 h 20574"/>
                  <a:gd name="connsiteX3" fmla="*/ 0 w 80962"/>
                  <a:gd name="connsiteY3" fmla="*/ 10287 h 20574"/>
                  <a:gd name="connsiteX4" fmla="*/ 10287 w 80962"/>
                  <a:gd name="connsiteY4" fmla="*/ 20574 h 20574"/>
                  <a:gd name="connsiteX5" fmla="*/ 70675 w 80962"/>
                  <a:gd name="connsiteY5" fmla="*/ 20574 h 20574"/>
                  <a:gd name="connsiteX6" fmla="*/ 80963 w 80962"/>
                  <a:gd name="connsiteY6" fmla="*/ 10287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 h="20574">
                    <a:moveTo>
                      <a:pt x="80963" y="10287"/>
                    </a:moveTo>
                    <a:cubicBezTo>
                      <a:pt x="80963" y="4572"/>
                      <a:pt x="76391" y="0"/>
                      <a:pt x="70675" y="0"/>
                    </a:cubicBezTo>
                    <a:lnTo>
                      <a:pt x="10287" y="0"/>
                    </a:lnTo>
                    <a:cubicBezTo>
                      <a:pt x="4572" y="0"/>
                      <a:pt x="0" y="4572"/>
                      <a:pt x="0" y="10287"/>
                    </a:cubicBezTo>
                    <a:cubicBezTo>
                      <a:pt x="0" y="16002"/>
                      <a:pt x="4572" y="20574"/>
                      <a:pt x="10287" y="20574"/>
                    </a:cubicBezTo>
                    <a:lnTo>
                      <a:pt x="70675" y="20574"/>
                    </a:lnTo>
                    <a:cubicBezTo>
                      <a:pt x="76391" y="20574"/>
                      <a:pt x="80963" y="16002"/>
                      <a:pt x="80963" y="102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140AEBAA-22B0-45F4-AE57-44F1080932E4}"/>
                  </a:ext>
                </a:extLst>
              </p:cNvPr>
              <p:cNvSpPr/>
              <p:nvPr/>
            </p:nvSpPr>
            <p:spPr>
              <a:xfrm>
                <a:off x="6658354" y="4579819"/>
                <a:ext cx="155248" cy="170392"/>
              </a:xfrm>
              <a:custGeom>
                <a:avLst/>
                <a:gdLst>
                  <a:gd name="connsiteX0" fmla="*/ 0 w 155248"/>
                  <a:gd name="connsiteY0" fmla="*/ 77429 h 170392"/>
                  <a:gd name="connsiteX1" fmla="*/ 37815 w 155248"/>
                  <a:gd name="connsiteY1" fmla="*/ 144009 h 170392"/>
                  <a:gd name="connsiteX2" fmla="*/ 37815 w 155248"/>
                  <a:gd name="connsiteY2" fmla="*/ 149819 h 170392"/>
                  <a:gd name="connsiteX3" fmla="*/ 35052 w 155248"/>
                  <a:gd name="connsiteY3" fmla="*/ 149819 h 170392"/>
                  <a:gd name="connsiteX4" fmla="*/ 24766 w 155248"/>
                  <a:gd name="connsiteY4" fmla="*/ 160106 h 170392"/>
                  <a:gd name="connsiteX5" fmla="*/ 35052 w 155248"/>
                  <a:gd name="connsiteY5" fmla="*/ 170393 h 170392"/>
                  <a:gd name="connsiteX6" fmla="*/ 120587 w 155248"/>
                  <a:gd name="connsiteY6" fmla="*/ 170393 h 170392"/>
                  <a:gd name="connsiteX7" fmla="*/ 130874 w 155248"/>
                  <a:gd name="connsiteY7" fmla="*/ 160106 h 170392"/>
                  <a:gd name="connsiteX8" fmla="*/ 120587 w 155248"/>
                  <a:gd name="connsiteY8" fmla="*/ 149819 h 170392"/>
                  <a:gd name="connsiteX9" fmla="*/ 117825 w 155248"/>
                  <a:gd name="connsiteY9" fmla="*/ 149819 h 170392"/>
                  <a:gd name="connsiteX10" fmla="*/ 117825 w 155248"/>
                  <a:gd name="connsiteY10" fmla="*/ 144009 h 170392"/>
                  <a:gd name="connsiteX11" fmla="*/ 144018 w 155248"/>
                  <a:gd name="connsiteY11" fmla="*/ 37424 h 170392"/>
                  <a:gd name="connsiteX12" fmla="*/ 37434 w 155248"/>
                  <a:gd name="connsiteY12" fmla="*/ 11230 h 170392"/>
                  <a:gd name="connsiteX13" fmla="*/ 0 w 155248"/>
                  <a:gd name="connsiteY13" fmla="*/ 77429 h 170392"/>
                  <a:gd name="connsiteX14" fmla="*/ 74867 w 155248"/>
                  <a:gd name="connsiteY14" fmla="*/ 94860 h 170392"/>
                  <a:gd name="connsiteX15" fmla="*/ 77629 w 155248"/>
                  <a:gd name="connsiteY15" fmla="*/ 92097 h 170392"/>
                  <a:gd name="connsiteX16" fmla="*/ 80391 w 155248"/>
                  <a:gd name="connsiteY16" fmla="*/ 94860 h 170392"/>
                  <a:gd name="connsiteX17" fmla="*/ 77629 w 155248"/>
                  <a:gd name="connsiteY17" fmla="*/ 97622 h 170392"/>
                  <a:gd name="connsiteX18" fmla="*/ 77629 w 155248"/>
                  <a:gd name="connsiteY18" fmla="*/ 97622 h 170392"/>
                  <a:gd name="connsiteX19" fmla="*/ 74867 w 155248"/>
                  <a:gd name="connsiteY19" fmla="*/ 94860 h 170392"/>
                  <a:gd name="connsiteX20" fmla="*/ 77629 w 155248"/>
                  <a:gd name="connsiteY20" fmla="*/ 20374 h 170392"/>
                  <a:gd name="connsiteX21" fmla="*/ 134875 w 155248"/>
                  <a:gd name="connsiteY21" fmla="*/ 77048 h 170392"/>
                  <a:gd name="connsiteX22" fmla="*/ 102966 w 155248"/>
                  <a:gd name="connsiteY22" fmla="*/ 128483 h 170392"/>
                  <a:gd name="connsiteX23" fmla="*/ 101251 w 155248"/>
                  <a:gd name="connsiteY23" fmla="*/ 129531 h 170392"/>
                  <a:gd name="connsiteX24" fmla="*/ 100870 w 155248"/>
                  <a:gd name="connsiteY24" fmla="*/ 129531 h 170392"/>
                  <a:gd name="connsiteX25" fmla="*/ 96393 w 155248"/>
                  <a:gd name="connsiteY25" fmla="*/ 137817 h 170392"/>
                  <a:gd name="connsiteX26" fmla="*/ 96393 w 155248"/>
                  <a:gd name="connsiteY26" fmla="*/ 149819 h 170392"/>
                  <a:gd name="connsiteX27" fmla="*/ 87821 w 155248"/>
                  <a:gd name="connsiteY27" fmla="*/ 149819 h 170392"/>
                  <a:gd name="connsiteX28" fmla="*/ 87821 w 155248"/>
                  <a:gd name="connsiteY28" fmla="*/ 115529 h 170392"/>
                  <a:gd name="connsiteX29" fmla="*/ 98489 w 155248"/>
                  <a:gd name="connsiteY29" fmla="*/ 84287 h 170392"/>
                  <a:gd name="connsiteX30" fmla="*/ 67247 w 155248"/>
                  <a:gd name="connsiteY30" fmla="*/ 73619 h 170392"/>
                  <a:gd name="connsiteX31" fmla="*/ 56579 w 155248"/>
                  <a:gd name="connsiteY31" fmla="*/ 104861 h 170392"/>
                  <a:gd name="connsiteX32" fmla="*/ 67247 w 155248"/>
                  <a:gd name="connsiteY32" fmla="*/ 115529 h 170392"/>
                  <a:gd name="connsiteX33" fmla="*/ 67247 w 155248"/>
                  <a:gd name="connsiteY33" fmla="*/ 149819 h 170392"/>
                  <a:gd name="connsiteX34" fmla="*/ 58293 w 155248"/>
                  <a:gd name="connsiteY34" fmla="*/ 149819 h 170392"/>
                  <a:gd name="connsiteX35" fmla="*/ 58293 w 155248"/>
                  <a:gd name="connsiteY35" fmla="*/ 138103 h 170392"/>
                  <a:gd name="connsiteX36" fmla="*/ 53817 w 155248"/>
                  <a:gd name="connsiteY36" fmla="*/ 129816 h 170392"/>
                  <a:gd name="connsiteX37" fmla="*/ 53436 w 155248"/>
                  <a:gd name="connsiteY37" fmla="*/ 129816 h 170392"/>
                  <a:gd name="connsiteX38" fmla="*/ 51721 w 155248"/>
                  <a:gd name="connsiteY38" fmla="*/ 128769 h 170392"/>
                  <a:gd name="connsiteX39" fmla="*/ 24575 w 155248"/>
                  <a:gd name="connsiteY39" fmla="*/ 52854 h 170392"/>
                  <a:gd name="connsiteX40" fmla="*/ 77629 w 155248"/>
                  <a:gd name="connsiteY40" fmla="*/ 20374 h 17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5248" h="170392">
                    <a:moveTo>
                      <a:pt x="0" y="77429"/>
                    </a:moveTo>
                    <a:cubicBezTo>
                      <a:pt x="-94" y="104766"/>
                      <a:pt x="14288" y="130102"/>
                      <a:pt x="37815" y="144009"/>
                    </a:cubicBezTo>
                    <a:lnTo>
                      <a:pt x="37815" y="149819"/>
                    </a:lnTo>
                    <a:lnTo>
                      <a:pt x="35052" y="149819"/>
                    </a:lnTo>
                    <a:cubicBezTo>
                      <a:pt x="29338" y="149819"/>
                      <a:pt x="24766" y="154391"/>
                      <a:pt x="24766" y="160106"/>
                    </a:cubicBezTo>
                    <a:cubicBezTo>
                      <a:pt x="24766" y="165821"/>
                      <a:pt x="29338" y="170393"/>
                      <a:pt x="35052" y="170393"/>
                    </a:cubicBezTo>
                    <a:lnTo>
                      <a:pt x="120587" y="170393"/>
                    </a:lnTo>
                    <a:cubicBezTo>
                      <a:pt x="126302" y="170393"/>
                      <a:pt x="130874" y="165821"/>
                      <a:pt x="130874" y="160106"/>
                    </a:cubicBezTo>
                    <a:cubicBezTo>
                      <a:pt x="130874" y="154391"/>
                      <a:pt x="126302" y="149819"/>
                      <a:pt x="120587" y="149819"/>
                    </a:cubicBezTo>
                    <a:lnTo>
                      <a:pt x="117825" y="149819"/>
                    </a:lnTo>
                    <a:lnTo>
                      <a:pt x="117825" y="144009"/>
                    </a:lnTo>
                    <a:cubicBezTo>
                      <a:pt x="154496" y="121815"/>
                      <a:pt x="166212" y="74095"/>
                      <a:pt x="144018" y="37424"/>
                    </a:cubicBezTo>
                    <a:cubicBezTo>
                      <a:pt x="121826" y="752"/>
                      <a:pt x="74105" y="-10963"/>
                      <a:pt x="37434" y="11230"/>
                    </a:cubicBezTo>
                    <a:cubicBezTo>
                      <a:pt x="14288" y="25232"/>
                      <a:pt x="96" y="50283"/>
                      <a:pt x="0" y="77429"/>
                    </a:cubicBezTo>
                    <a:close/>
                    <a:moveTo>
                      <a:pt x="74867" y="94860"/>
                    </a:moveTo>
                    <a:cubicBezTo>
                      <a:pt x="74867" y="93335"/>
                      <a:pt x="76106" y="92097"/>
                      <a:pt x="77629" y="92097"/>
                    </a:cubicBezTo>
                    <a:cubicBezTo>
                      <a:pt x="79153" y="92097"/>
                      <a:pt x="80391" y="93335"/>
                      <a:pt x="80391" y="94860"/>
                    </a:cubicBezTo>
                    <a:cubicBezTo>
                      <a:pt x="80391" y="96384"/>
                      <a:pt x="79153" y="97622"/>
                      <a:pt x="77629" y="97622"/>
                    </a:cubicBezTo>
                    <a:lnTo>
                      <a:pt x="77629" y="97622"/>
                    </a:lnTo>
                    <a:cubicBezTo>
                      <a:pt x="76106" y="97622"/>
                      <a:pt x="74867" y="96384"/>
                      <a:pt x="74867" y="94860"/>
                    </a:cubicBezTo>
                    <a:close/>
                    <a:moveTo>
                      <a:pt x="77629" y="20374"/>
                    </a:moveTo>
                    <a:cubicBezTo>
                      <a:pt x="109062" y="20184"/>
                      <a:pt x="134779" y="45615"/>
                      <a:pt x="134875" y="77048"/>
                    </a:cubicBezTo>
                    <a:cubicBezTo>
                      <a:pt x="134970" y="98860"/>
                      <a:pt x="122587" y="118862"/>
                      <a:pt x="102966" y="128483"/>
                    </a:cubicBezTo>
                    <a:lnTo>
                      <a:pt x="101251" y="129531"/>
                    </a:lnTo>
                    <a:lnTo>
                      <a:pt x="100870" y="129531"/>
                    </a:lnTo>
                    <a:cubicBezTo>
                      <a:pt x="98108" y="131436"/>
                      <a:pt x="96489" y="134484"/>
                      <a:pt x="96393" y="137817"/>
                    </a:cubicBezTo>
                    <a:lnTo>
                      <a:pt x="96393" y="149819"/>
                    </a:lnTo>
                    <a:lnTo>
                      <a:pt x="87821" y="149819"/>
                    </a:lnTo>
                    <a:lnTo>
                      <a:pt x="87821" y="115529"/>
                    </a:lnTo>
                    <a:cubicBezTo>
                      <a:pt x="99346" y="109814"/>
                      <a:pt x="104204" y="95812"/>
                      <a:pt x="98489" y="84287"/>
                    </a:cubicBezTo>
                    <a:cubicBezTo>
                      <a:pt x="92774" y="72761"/>
                      <a:pt x="78772" y="67904"/>
                      <a:pt x="67247" y="73619"/>
                    </a:cubicBezTo>
                    <a:cubicBezTo>
                      <a:pt x="55722" y="79334"/>
                      <a:pt x="50864" y="93335"/>
                      <a:pt x="56579" y="104861"/>
                    </a:cubicBezTo>
                    <a:cubicBezTo>
                      <a:pt x="58865" y="109528"/>
                      <a:pt x="62580" y="113243"/>
                      <a:pt x="67247" y="115529"/>
                    </a:cubicBezTo>
                    <a:lnTo>
                      <a:pt x="67247" y="149819"/>
                    </a:lnTo>
                    <a:lnTo>
                      <a:pt x="58293" y="149819"/>
                    </a:lnTo>
                    <a:lnTo>
                      <a:pt x="58293" y="138103"/>
                    </a:lnTo>
                    <a:cubicBezTo>
                      <a:pt x="58199" y="134769"/>
                      <a:pt x="56579" y="131721"/>
                      <a:pt x="53817" y="129816"/>
                    </a:cubicBezTo>
                    <a:lnTo>
                      <a:pt x="53436" y="129816"/>
                    </a:lnTo>
                    <a:lnTo>
                      <a:pt x="51721" y="128769"/>
                    </a:lnTo>
                    <a:cubicBezTo>
                      <a:pt x="23241" y="115338"/>
                      <a:pt x="11145" y="81334"/>
                      <a:pt x="24575" y="52854"/>
                    </a:cubicBezTo>
                    <a:cubicBezTo>
                      <a:pt x="34386" y="32661"/>
                      <a:pt x="55151" y="19802"/>
                      <a:pt x="77629" y="2037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9BC47F4-A4DC-48E7-98AD-F898B8AA1EBA}"/>
                  </a:ext>
                </a:extLst>
              </p:cNvPr>
              <p:cNvSpPr/>
              <p:nvPr/>
            </p:nvSpPr>
            <p:spPr>
              <a:xfrm>
                <a:off x="6725697" y="4518183"/>
                <a:ext cx="20573" cy="42005"/>
              </a:xfrm>
              <a:custGeom>
                <a:avLst/>
                <a:gdLst>
                  <a:gd name="connsiteX0" fmla="*/ 0 w 20573"/>
                  <a:gd name="connsiteY0" fmla="*/ 0 h 42005"/>
                  <a:gd name="connsiteX1" fmla="*/ 20574 w 20573"/>
                  <a:gd name="connsiteY1" fmla="*/ 0 h 42005"/>
                  <a:gd name="connsiteX2" fmla="*/ 20574 w 20573"/>
                  <a:gd name="connsiteY2" fmla="*/ 42005 h 42005"/>
                  <a:gd name="connsiteX3" fmla="*/ 0 w 20573"/>
                  <a:gd name="connsiteY3" fmla="*/ 42005 h 42005"/>
                </a:gdLst>
                <a:ahLst/>
                <a:cxnLst>
                  <a:cxn ang="0">
                    <a:pos x="connsiteX0" y="connsiteY0"/>
                  </a:cxn>
                  <a:cxn ang="0">
                    <a:pos x="connsiteX1" y="connsiteY1"/>
                  </a:cxn>
                  <a:cxn ang="0">
                    <a:pos x="connsiteX2" y="connsiteY2"/>
                  </a:cxn>
                  <a:cxn ang="0">
                    <a:pos x="connsiteX3" y="connsiteY3"/>
                  </a:cxn>
                </a:cxnLst>
                <a:rect l="l" t="t" r="r" b="b"/>
                <a:pathLst>
                  <a:path w="20573" h="42005">
                    <a:moveTo>
                      <a:pt x="0" y="0"/>
                    </a:moveTo>
                    <a:lnTo>
                      <a:pt x="20574" y="0"/>
                    </a:lnTo>
                    <a:lnTo>
                      <a:pt x="20574" y="42005"/>
                    </a:lnTo>
                    <a:lnTo>
                      <a:pt x="0" y="420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3C52AE94-E375-4218-89B4-9706FF83BA7D}"/>
                  </a:ext>
                </a:extLst>
              </p:cNvPr>
              <p:cNvSpPr/>
              <p:nvPr/>
            </p:nvSpPr>
            <p:spPr>
              <a:xfrm>
                <a:off x="6831424" y="4645151"/>
                <a:ext cx="38766" cy="20574"/>
              </a:xfrm>
              <a:custGeom>
                <a:avLst/>
                <a:gdLst>
                  <a:gd name="connsiteX0" fmla="*/ 0 w 38766"/>
                  <a:gd name="connsiteY0" fmla="*/ 0 h 20574"/>
                  <a:gd name="connsiteX1" fmla="*/ 38767 w 38766"/>
                  <a:gd name="connsiteY1" fmla="*/ 0 h 20574"/>
                  <a:gd name="connsiteX2" fmla="*/ 38767 w 38766"/>
                  <a:gd name="connsiteY2" fmla="*/ 20574 h 20574"/>
                  <a:gd name="connsiteX3" fmla="*/ 0 w 38766"/>
                  <a:gd name="connsiteY3" fmla="*/ 20574 h 20574"/>
                </a:gdLst>
                <a:ahLst/>
                <a:cxnLst>
                  <a:cxn ang="0">
                    <a:pos x="connsiteX0" y="connsiteY0"/>
                  </a:cxn>
                  <a:cxn ang="0">
                    <a:pos x="connsiteX1" y="connsiteY1"/>
                  </a:cxn>
                  <a:cxn ang="0">
                    <a:pos x="connsiteX2" y="connsiteY2"/>
                  </a:cxn>
                  <a:cxn ang="0">
                    <a:pos x="connsiteX3" y="connsiteY3"/>
                  </a:cxn>
                </a:cxnLst>
                <a:rect l="l" t="t" r="r" b="b"/>
                <a:pathLst>
                  <a:path w="38766" h="20574">
                    <a:moveTo>
                      <a:pt x="0" y="0"/>
                    </a:moveTo>
                    <a:lnTo>
                      <a:pt x="38767" y="0"/>
                    </a:lnTo>
                    <a:lnTo>
                      <a:pt x="38767" y="20574"/>
                    </a:lnTo>
                    <a:lnTo>
                      <a:pt x="0" y="205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8641C7DF-8B57-44B9-BC77-B46BB1CD509B}"/>
                  </a:ext>
                </a:extLst>
              </p:cNvPr>
              <p:cNvSpPr/>
              <p:nvPr/>
            </p:nvSpPr>
            <p:spPr>
              <a:xfrm>
                <a:off x="6601777" y="4645151"/>
                <a:ext cx="38766" cy="20574"/>
              </a:xfrm>
              <a:custGeom>
                <a:avLst/>
                <a:gdLst>
                  <a:gd name="connsiteX0" fmla="*/ 0 w 38766"/>
                  <a:gd name="connsiteY0" fmla="*/ 0 h 20574"/>
                  <a:gd name="connsiteX1" fmla="*/ 38767 w 38766"/>
                  <a:gd name="connsiteY1" fmla="*/ 0 h 20574"/>
                  <a:gd name="connsiteX2" fmla="*/ 38767 w 38766"/>
                  <a:gd name="connsiteY2" fmla="*/ 20574 h 20574"/>
                  <a:gd name="connsiteX3" fmla="*/ 0 w 38766"/>
                  <a:gd name="connsiteY3" fmla="*/ 20574 h 20574"/>
                </a:gdLst>
                <a:ahLst/>
                <a:cxnLst>
                  <a:cxn ang="0">
                    <a:pos x="connsiteX0" y="connsiteY0"/>
                  </a:cxn>
                  <a:cxn ang="0">
                    <a:pos x="connsiteX1" y="connsiteY1"/>
                  </a:cxn>
                  <a:cxn ang="0">
                    <a:pos x="connsiteX2" y="connsiteY2"/>
                  </a:cxn>
                  <a:cxn ang="0">
                    <a:pos x="connsiteX3" y="connsiteY3"/>
                  </a:cxn>
                </a:cxnLst>
                <a:rect l="l" t="t" r="r" b="b"/>
                <a:pathLst>
                  <a:path w="38766" h="20574">
                    <a:moveTo>
                      <a:pt x="0" y="0"/>
                    </a:moveTo>
                    <a:lnTo>
                      <a:pt x="38767" y="0"/>
                    </a:lnTo>
                    <a:lnTo>
                      <a:pt x="38767" y="20574"/>
                    </a:lnTo>
                    <a:lnTo>
                      <a:pt x="0" y="205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BD4C7516-D796-47F2-AB37-59100AF11BF6}"/>
                  </a:ext>
                </a:extLst>
              </p:cNvPr>
              <p:cNvSpPr/>
              <p:nvPr/>
            </p:nvSpPr>
            <p:spPr>
              <a:xfrm rot="-2700000">
                <a:off x="6798607" y="4568016"/>
                <a:ext cx="25717" cy="20573"/>
              </a:xfrm>
              <a:custGeom>
                <a:avLst/>
                <a:gdLst>
                  <a:gd name="connsiteX0" fmla="*/ 0 w 25717"/>
                  <a:gd name="connsiteY0" fmla="*/ 0 h 20573"/>
                  <a:gd name="connsiteX1" fmla="*/ 25718 w 25717"/>
                  <a:gd name="connsiteY1" fmla="*/ 0 h 20573"/>
                  <a:gd name="connsiteX2" fmla="*/ 25718 w 25717"/>
                  <a:gd name="connsiteY2" fmla="*/ 20574 h 20573"/>
                  <a:gd name="connsiteX3" fmla="*/ 0 w 25717"/>
                  <a:gd name="connsiteY3" fmla="*/ 20574 h 20573"/>
                </a:gdLst>
                <a:ahLst/>
                <a:cxnLst>
                  <a:cxn ang="0">
                    <a:pos x="connsiteX0" y="connsiteY0"/>
                  </a:cxn>
                  <a:cxn ang="0">
                    <a:pos x="connsiteX1" y="connsiteY1"/>
                  </a:cxn>
                  <a:cxn ang="0">
                    <a:pos x="connsiteX2" y="connsiteY2"/>
                  </a:cxn>
                  <a:cxn ang="0">
                    <a:pos x="connsiteX3" y="connsiteY3"/>
                  </a:cxn>
                </a:cxnLst>
                <a:rect l="l" t="t" r="r" b="b"/>
                <a:pathLst>
                  <a:path w="25717" h="20573">
                    <a:moveTo>
                      <a:pt x="0" y="0"/>
                    </a:moveTo>
                    <a:lnTo>
                      <a:pt x="25718" y="0"/>
                    </a:lnTo>
                    <a:lnTo>
                      <a:pt x="25718" y="20574"/>
                    </a:lnTo>
                    <a:lnTo>
                      <a:pt x="0" y="2057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E439E250-1BEB-46E2-8FB3-4547ABA98285}"/>
                  </a:ext>
                </a:extLst>
              </p:cNvPr>
              <p:cNvSpPr/>
              <p:nvPr/>
            </p:nvSpPr>
            <p:spPr>
              <a:xfrm rot="-2700000">
                <a:off x="6649637" y="4565339"/>
                <a:ext cx="20573" cy="25907"/>
              </a:xfrm>
              <a:custGeom>
                <a:avLst/>
                <a:gdLst>
                  <a:gd name="connsiteX0" fmla="*/ 0 w 20573"/>
                  <a:gd name="connsiteY0" fmla="*/ 0 h 25907"/>
                  <a:gd name="connsiteX1" fmla="*/ 20574 w 20573"/>
                  <a:gd name="connsiteY1" fmla="*/ 0 h 25907"/>
                  <a:gd name="connsiteX2" fmla="*/ 20574 w 20573"/>
                  <a:gd name="connsiteY2" fmla="*/ 25908 h 25907"/>
                  <a:gd name="connsiteX3" fmla="*/ 0 w 20573"/>
                  <a:gd name="connsiteY3" fmla="*/ 25908 h 25907"/>
                </a:gdLst>
                <a:ahLst/>
                <a:cxnLst>
                  <a:cxn ang="0">
                    <a:pos x="connsiteX0" y="connsiteY0"/>
                  </a:cxn>
                  <a:cxn ang="0">
                    <a:pos x="connsiteX1" y="connsiteY1"/>
                  </a:cxn>
                  <a:cxn ang="0">
                    <a:pos x="connsiteX2" y="connsiteY2"/>
                  </a:cxn>
                  <a:cxn ang="0">
                    <a:pos x="connsiteX3" y="connsiteY3"/>
                  </a:cxn>
                </a:cxnLst>
                <a:rect l="l" t="t" r="r" b="b"/>
                <a:pathLst>
                  <a:path w="20573" h="25907">
                    <a:moveTo>
                      <a:pt x="0" y="0"/>
                    </a:moveTo>
                    <a:lnTo>
                      <a:pt x="20574" y="0"/>
                    </a:lnTo>
                    <a:lnTo>
                      <a:pt x="20574" y="25908"/>
                    </a:lnTo>
                    <a:lnTo>
                      <a:pt x="0" y="259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E1CFBD98-AA23-4B82-AA75-D468A0A428AB}"/>
                  </a:ext>
                </a:extLst>
              </p:cNvPr>
              <p:cNvSpPr/>
              <p:nvPr/>
            </p:nvSpPr>
            <p:spPr>
              <a:xfrm>
                <a:off x="6689311" y="4764309"/>
                <a:ext cx="93345" cy="20575"/>
              </a:xfrm>
              <a:custGeom>
                <a:avLst/>
                <a:gdLst>
                  <a:gd name="connsiteX0" fmla="*/ 93345 w 93345"/>
                  <a:gd name="connsiteY0" fmla="*/ 10287 h 20575"/>
                  <a:gd name="connsiteX1" fmla="*/ 83058 w 93345"/>
                  <a:gd name="connsiteY1" fmla="*/ 0 h 20575"/>
                  <a:gd name="connsiteX2" fmla="*/ 10287 w 93345"/>
                  <a:gd name="connsiteY2" fmla="*/ 0 h 20575"/>
                  <a:gd name="connsiteX3" fmla="*/ 0 w 93345"/>
                  <a:gd name="connsiteY3" fmla="*/ 10287 h 20575"/>
                  <a:gd name="connsiteX4" fmla="*/ 10287 w 93345"/>
                  <a:gd name="connsiteY4" fmla="*/ 20574 h 20575"/>
                  <a:gd name="connsiteX5" fmla="*/ 83058 w 93345"/>
                  <a:gd name="connsiteY5" fmla="*/ 20574 h 20575"/>
                  <a:gd name="connsiteX6" fmla="*/ 93345 w 93345"/>
                  <a:gd name="connsiteY6" fmla="*/ 10287 h 2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45" h="20575">
                    <a:moveTo>
                      <a:pt x="93345" y="10287"/>
                    </a:moveTo>
                    <a:cubicBezTo>
                      <a:pt x="93345" y="4572"/>
                      <a:pt x="88773" y="0"/>
                      <a:pt x="83058" y="0"/>
                    </a:cubicBezTo>
                    <a:lnTo>
                      <a:pt x="10287" y="0"/>
                    </a:lnTo>
                    <a:cubicBezTo>
                      <a:pt x="4572" y="0"/>
                      <a:pt x="0" y="4572"/>
                      <a:pt x="0" y="10287"/>
                    </a:cubicBezTo>
                    <a:cubicBezTo>
                      <a:pt x="0" y="16002"/>
                      <a:pt x="4572" y="20574"/>
                      <a:pt x="10287" y="20574"/>
                    </a:cubicBezTo>
                    <a:lnTo>
                      <a:pt x="83058" y="20574"/>
                    </a:lnTo>
                    <a:cubicBezTo>
                      <a:pt x="88773" y="20669"/>
                      <a:pt x="93345" y="16002"/>
                      <a:pt x="93345" y="102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1F218C48-4E7D-435E-B45F-1B2850485010}"/>
                </a:ext>
              </a:extLst>
            </p:cNvPr>
            <p:cNvGrpSpPr/>
            <p:nvPr/>
          </p:nvGrpSpPr>
          <p:grpSpPr>
            <a:xfrm>
              <a:off x="5427449" y="4122205"/>
              <a:ext cx="367283" cy="489870"/>
              <a:chOff x="5427449" y="4122205"/>
              <a:chExt cx="367283" cy="489870"/>
            </a:xfrm>
          </p:grpSpPr>
          <p:sp>
            <p:nvSpPr>
              <p:cNvPr id="71" name="Freeform: Shape 70">
                <a:extLst>
                  <a:ext uri="{FF2B5EF4-FFF2-40B4-BE49-F238E27FC236}">
                    <a16:creationId xmlns:a16="http://schemas.microsoft.com/office/drawing/2014/main" id="{031CC766-8DA3-484B-9C1D-AC625B49107B}"/>
                  </a:ext>
                </a:extLst>
              </p:cNvPr>
              <p:cNvSpPr/>
              <p:nvPr/>
            </p:nvSpPr>
            <p:spPr>
              <a:xfrm>
                <a:off x="5427449" y="4122300"/>
                <a:ext cx="122396" cy="153066"/>
              </a:xfrm>
              <a:custGeom>
                <a:avLst/>
                <a:gdLst>
                  <a:gd name="connsiteX0" fmla="*/ 15240 w 122396"/>
                  <a:gd name="connsiteY0" fmla="*/ 15240 h 153066"/>
                  <a:gd name="connsiteX1" fmla="*/ 45815 w 122396"/>
                  <a:gd name="connsiteY1" fmla="*/ 15240 h 153066"/>
                  <a:gd name="connsiteX2" fmla="*/ 45815 w 122396"/>
                  <a:gd name="connsiteY2" fmla="*/ 140779 h 153066"/>
                  <a:gd name="connsiteX3" fmla="*/ 84106 w 122396"/>
                  <a:gd name="connsiteY3" fmla="*/ 102489 h 153066"/>
                  <a:gd name="connsiteX4" fmla="*/ 122397 w 122396"/>
                  <a:gd name="connsiteY4" fmla="*/ 140779 h 153066"/>
                  <a:gd name="connsiteX5" fmla="*/ 122397 w 122396"/>
                  <a:gd name="connsiteY5" fmla="*/ 0 h 153066"/>
                  <a:gd name="connsiteX6" fmla="*/ 53530 w 122396"/>
                  <a:gd name="connsiteY6" fmla="*/ 0 h 153066"/>
                  <a:gd name="connsiteX7" fmla="*/ 45911 w 122396"/>
                  <a:gd name="connsiteY7" fmla="*/ 0 h 153066"/>
                  <a:gd name="connsiteX8" fmla="*/ 0 w 122396"/>
                  <a:gd name="connsiteY8" fmla="*/ 0 h 153066"/>
                  <a:gd name="connsiteX9" fmla="*/ 0 w 122396"/>
                  <a:gd name="connsiteY9" fmla="*/ 153067 h 153066"/>
                  <a:gd name="connsiteX10" fmla="*/ 15335 w 122396"/>
                  <a:gd name="connsiteY10" fmla="*/ 153067 h 153066"/>
                  <a:gd name="connsiteX11" fmla="*/ 15335 w 122396"/>
                  <a:gd name="connsiteY11" fmla="*/ 15240 h 153066"/>
                  <a:gd name="connsiteX12" fmla="*/ 61151 w 122396"/>
                  <a:gd name="connsiteY12" fmla="*/ 15240 h 153066"/>
                  <a:gd name="connsiteX13" fmla="*/ 107061 w 122396"/>
                  <a:gd name="connsiteY13" fmla="*/ 15240 h 153066"/>
                  <a:gd name="connsiteX14" fmla="*/ 107061 w 122396"/>
                  <a:gd name="connsiteY14" fmla="*/ 104013 h 153066"/>
                  <a:gd name="connsiteX15" fmla="*/ 84106 w 122396"/>
                  <a:gd name="connsiteY15" fmla="*/ 81058 h 153066"/>
                  <a:gd name="connsiteX16" fmla="*/ 61151 w 122396"/>
                  <a:gd name="connsiteY16" fmla="*/ 104013 h 153066"/>
                  <a:gd name="connsiteX17" fmla="*/ 61151 w 122396"/>
                  <a:gd name="connsiteY17" fmla="*/ 15240 h 15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396" h="153066">
                    <a:moveTo>
                      <a:pt x="15240" y="15240"/>
                    </a:moveTo>
                    <a:lnTo>
                      <a:pt x="45815" y="15240"/>
                    </a:lnTo>
                    <a:lnTo>
                      <a:pt x="45815" y="140779"/>
                    </a:lnTo>
                    <a:lnTo>
                      <a:pt x="84106" y="102489"/>
                    </a:lnTo>
                    <a:lnTo>
                      <a:pt x="122397" y="140779"/>
                    </a:lnTo>
                    <a:lnTo>
                      <a:pt x="122397" y="0"/>
                    </a:lnTo>
                    <a:lnTo>
                      <a:pt x="53530" y="0"/>
                    </a:lnTo>
                    <a:lnTo>
                      <a:pt x="45911" y="0"/>
                    </a:lnTo>
                    <a:lnTo>
                      <a:pt x="0" y="0"/>
                    </a:lnTo>
                    <a:lnTo>
                      <a:pt x="0" y="153067"/>
                    </a:lnTo>
                    <a:lnTo>
                      <a:pt x="15335" y="153067"/>
                    </a:lnTo>
                    <a:lnTo>
                      <a:pt x="15335" y="15240"/>
                    </a:lnTo>
                    <a:close/>
                    <a:moveTo>
                      <a:pt x="61151" y="15240"/>
                    </a:moveTo>
                    <a:lnTo>
                      <a:pt x="107061" y="15240"/>
                    </a:lnTo>
                    <a:lnTo>
                      <a:pt x="107061" y="104013"/>
                    </a:lnTo>
                    <a:lnTo>
                      <a:pt x="84106" y="81058"/>
                    </a:lnTo>
                    <a:lnTo>
                      <a:pt x="61151" y="104013"/>
                    </a:lnTo>
                    <a:lnTo>
                      <a:pt x="61151" y="15240"/>
                    </a:lnTo>
                    <a:close/>
                  </a:path>
                </a:pathLst>
              </a:custGeom>
              <a:solidFill>
                <a:srgbClr val="858D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5E25C2C9-04B9-4C7B-A903-B5CC50CF2D83}"/>
                  </a:ext>
                </a:extLst>
              </p:cNvPr>
              <p:cNvSpPr/>
              <p:nvPr/>
            </p:nvSpPr>
            <p:spPr>
              <a:xfrm>
                <a:off x="5473359" y="4122205"/>
                <a:ext cx="321373" cy="489870"/>
              </a:xfrm>
              <a:custGeom>
                <a:avLst/>
                <a:gdLst>
                  <a:gd name="connsiteX0" fmla="*/ 255556 w 321373"/>
                  <a:gd name="connsiteY0" fmla="*/ 0 h 489870"/>
                  <a:gd name="connsiteX1" fmla="*/ 91821 w 321373"/>
                  <a:gd name="connsiteY1" fmla="*/ 0 h 489870"/>
                  <a:gd name="connsiteX2" fmla="*/ 91821 w 321373"/>
                  <a:gd name="connsiteY2" fmla="*/ 15335 h 489870"/>
                  <a:gd name="connsiteX3" fmla="*/ 244888 w 321373"/>
                  <a:gd name="connsiteY3" fmla="*/ 15335 h 489870"/>
                  <a:gd name="connsiteX4" fmla="*/ 244888 w 321373"/>
                  <a:gd name="connsiteY4" fmla="*/ 76581 h 489870"/>
                  <a:gd name="connsiteX5" fmla="*/ 306134 w 321373"/>
                  <a:gd name="connsiteY5" fmla="*/ 76581 h 489870"/>
                  <a:gd name="connsiteX6" fmla="*/ 306134 w 321373"/>
                  <a:gd name="connsiteY6" fmla="*/ 474535 h 489870"/>
                  <a:gd name="connsiteX7" fmla="*/ 0 w 321373"/>
                  <a:gd name="connsiteY7" fmla="*/ 474535 h 489870"/>
                  <a:gd name="connsiteX8" fmla="*/ 0 w 321373"/>
                  <a:gd name="connsiteY8" fmla="*/ 489871 h 489870"/>
                  <a:gd name="connsiteX9" fmla="*/ 321373 w 321373"/>
                  <a:gd name="connsiteY9" fmla="*/ 489871 h 489870"/>
                  <a:gd name="connsiteX10" fmla="*/ 321373 w 321373"/>
                  <a:gd name="connsiteY10" fmla="*/ 65913 h 489870"/>
                  <a:gd name="connsiteX11" fmla="*/ 255556 w 321373"/>
                  <a:gd name="connsiteY11" fmla="*/ 0 h 489870"/>
                  <a:gd name="connsiteX12" fmla="*/ 260128 w 321373"/>
                  <a:gd name="connsiteY12" fmla="*/ 26003 h 489870"/>
                  <a:gd name="connsiteX13" fmla="*/ 295370 w 321373"/>
                  <a:gd name="connsiteY13" fmla="*/ 61246 h 489870"/>
                  <a:gd name="connsiteX14" fmla="*/ 260128 w 321373"/>
                  <a:gd name="connsiteY14" fmla="*/ 61246 h 489870"/>
                  <a:gd name="connsiteX15" fmla="*/ 260128 w 321373"/>
                  <a:gd name="connsiteY15" fmla="*/ 26003 h 4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373" h="489870">
                    <a:moveTo>
                      <a:pt x="255556" y="0"/>
                    </a:moveTo>
                    <a:lnTo>
                      <a:pt x="91821" y="0"/>
                    </a:lnTo>
                    <a:lnTo>
                      <a:pt x="91821" y="15335"/>
                    </a:lnTo>
                    <a:lnTo>
                      <a:pt x="244888" y="15335"/>
                    </a:lnTo>
                    <a:lnTo>
                      <a:pt x="244888" y="76581"/>
                    </a:lnTo>
                    <a:lnTo>
                      <a:pt x="306134" y="76581"/>
                    </a:lnTo>
                    <a:lnTo>
                      <a:pt x="306134" y="474535"/>
                    </a:lnTo>
                    <a:lnTo>
                      <a:pt x="0" y="474535"/>
                    </a:lnTo>
                    <a:lnTo>
                      <a:pt x="0" y="489871"/>
                    </a:lnTo>
                    <a:lnTo>
                      <a:pt x="321373" y="489871"/>
                    </a:lnTo>
                    <a:lnTo>
                      <a:pt x="321373" y="65913"/>
                    </a:lnTo>
                    <a:lnTo>
                      <a:pt x="255556" y="0"/>
                    </a:lnTo>
                    <a:close/>
                    <a:moveTo>
                      <a:pt x="260128" y="26003"/>
                    </a:moveTo>
                    <a:lnTo>
                      <a:pt x="295370" y="61246"/>
                    </a:lnTo>
                    <a:lnTo>
                      <a:pt x="260128" y="61246"/>
                    </a:lnTo>
                    <a:lnTo>
                      <a:pt x="260128" y="26003"/>
                    </a:lnTo>
                    <a:close/>
                  </a:path>
                </a:pathLst>
              </a:custGeom>
              <a:solidFill>
                <a:srgbClr val="858D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6D3CE5F5-08B7-40C7-9E99-8988582F2EA8}"/>
                  </a:ext>
                </a:extLst>
              </p:cNvPr>
              <p:cNvSpPr/>
              <p:nvPr/>
            </p:nvSpPr>
            <p:spPr>
              <a:xfrm>
                <a:off x="5565085" y="4535495"/>
                <a:ext cx="183641" cy="15335"/>
              </a:xfrm>
              <a:custGeom>
                <a:avLst/>
                <a:gdLst>
                  <a:gd name="connsiteX0" fmla="*/ 0 w 183641"/>
                  <a:gd name="connsiteY0" fmla="*/ 0 h 15335"/>
                  <a:gd name="connsiteX1" fmla="*/ 183642 w 183641"/>
                  <a:gd name="connsiteY1" fmla="*/ 0 h 15335"/>
                  <a:gd name="connsiteX2" fmla="*/ 183642 w 183641"/>
                  <a:gd name="connsiteY2" fmla="*/ 15335 h 15335"/>
                  <a:gd name="connsiteX3" fmla="*/ 0 w 183641"/>
                  <a:gd name="connsiteY3" fmla="*/ 15335 h 15335"/>
                </a:gdLst>
                <a:ahLst/>
                <a:cxnLst>
                  <a:cxn ang="0">
                    <a:pos x="connsiteX0" y="connsiteY0"/>
                  </a:cxn>
                  <a:cxn ang="0">
                    <a:pos x="connsiteX1" y="connsiteY1"/>
                  </a:cxn>
                  <a:cxn ang="0">
                    <a:pos x="connsiteX2" y="connsiteY2"/>
                  </a:cxn>
                  <a:cxn ang="0">
                    <a:pos x="connsiteX3" y="connsiteY3"/>
                  </a:cxn>
                </a:cxnLst>
                <a:rect l="l" t="t" r="r" b="b"/>
                <a:pathLst>
                  <a:path w="183641" h="15335">
                    <a:moveTo>
                      <a:pt x="0" y="0"/>
                    </a:moveTo>
                    <a:lnTo>
                      <a:pt x="183642" y="0"/>
                    </a:lnTo>
                    <a:lnTo>
                      <a:pt x="183642" y="15335"/>
                    </a:lnTo>
                    <a:lnTo>
                      <a:pt x="0" y="15335"/>
                    </a:lnTo>
                    <a:close/>
                  </a:path>
                </a:pathLst>
              </a:custGeom>
              <a:solidFill>
                <a:srgbClr val="858D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9D96B3D5-D3AF-4559-82F5-F7C47DAC7440}"/>
                  </a:ext>
                </a:extLst>
              </p:cNvPr>
              <p:cNvSpPr/>
              <p:nvPr/>
            </p:nvSpPr>
            <p:spPr>
              <a:xfrm>
                <a:off x="5626331" y="4504824"/>
                <a:ext cx="122491" cy="15335"/>
              </a:xfrm>
              <a:custGeom>
                <a:avLst/>
                <a:gdLst>
                  <a:gd name="connsiteX0" fmla="*/ 0 w 122491"/>
                  <a:gd name="connsiteY0" fmla="*/ 0 h 15335"/>
                  <a:gd name="connsiteX1" fmla="*/ 122491 w 122491"/>
                  <a:gd name="connsiteY1" fmla="*/ 0 h 15335"/>
                  <a:gd name="connsiteX2" fmla="*/ 122491 w 122491"/>
                  <a:gd name="connsiteY2" fmla="*/ 15335 h 15335"/>
                  <a:gd name="connsiteX3" fmla="*/ 0 w 122491"/>
                  <a:gd name="connsiteY3" fmla="*/ 15335 h 15335"/>
                </a:gdLst>
                <a:ahLst/>
                <a:cxnLst>
                  <a:cxn ang="0">
                    <a:pos x="connsiteX0" y="connsiteY0"/>
                  </a:cxn>
                  <a:cxn ang="0">
                    <a:pos x="connsiteX1" y="connsiteY1"/>
                  </a:cxn>
                  <a:cxn ang="0">
                    <a:pos x="connsiteX2" y="connsiteY2"/>
                  </a:cxn>
                  <a:cxn ang="0">
                    <a:pos x="connsiteX3" y="connsiteY3"/>
                  </a:cxn>
                </a:cxnLst>
                <a:rect l="l" t="t" r="r" b="b"/>
                <a:pathLst>
                  <a:path w="122491" h="15335">
                    <a:moveTo>
                      <a:pt x="0" y="0"/>
                    </a:moveTo>
                    <a:lnTo>
                      <a:pt x="122491" y="0"/>
                    </a:lnTo>
                    <a:lnTo>
                      <a:pt x="122491" y="15335"/>
                    </a:lnTo>
                    <a:lnTo>
                      <a:pt x="0" y="15335"/>
                    </a:lnTo>
                    <a:close/>
                  </a:path>
                </a:pathLst>
              </a:custGeom>
              <a:solidFill>
                <a:srgbClr val="858D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EE46D6E-46CF-408F-838F-7F3DED28E458}"/>
                  </a:ext>
                </a:extLst>
              </p:cNvPr>
              <p:cNvSpPr/>
              <p:nvPr/>
            </p:nvSpPr>
            <p:spPr>
              <a:xfrm>
                <a:off x="5626331" y="4413003"/>
                <a:ext cx="122491" cy="15335"/>
              </a:xfrm>
              <a:custGeom>
                <a:avLst/>
                <a:gdLst>
                  <a:gd name="connsiteX0" fmla="*/ 0 w 122491"/>
                  <a:gd name="connsiteY0" fmla="*/ 0 h 15335"/>
                  <a:gd name="connsiteX1" fmla="*/ 122491 w 122491"/>
                  <a:gd name="connsiteY1" fmla="*/ 0 h 15335"/>
                  <a:gd name="connsiteX2" fmla="*/ 122491 w 122491"/>
                  <a:gd name="connsiteY2" fmla="*/ 15335 h 15335"/>
                  <a:gd name="connsiteX3" fmla="*/ 0 w 122491"/>
                  <a:gd name="connsiteY3" fmla="*/ 15335 h 15335"/>
                </a:gdLst>
                <a:ahLst/>
                <a:cxnLst>
                  <a:cxn ang="0">
                    <a:pos x="connsiteX0" y="connsiteY0"/>
                  </a:cxn>
                  <a:cxn ang="0">
                    <a:pos x="connsiteX1" y="connsiteY1"/>
                  </a:cxn>
                  <a:cxn ang="0">
                    <a:pos x="connsiteX2" y="connsiteY2"/>
                  </a:cxn>
                  <a:cxn ang="0">
                    <a:pos x="connsiteX3" y="connsiteY3"/>
                  </a:cxn>
                </a:cxnLst>
                <a:rect l="l" t="t" r="r" b="b"/>
                <a:pathLst>
                  <a:path w="122491" h="15335">
                    <a:moveTo>
                      <a:pt x="0" y="0"/>
                    </a:moveTo>
                    <a:lnTo>
                      <a:pt x="122491" y="0"/>
                    </a:lnTo>
                    <a:lnTo>
                      <a:pt x="122491" y="15335"/>
                    </a:lnTo>
                    <a:lnTo>
                      <a:pt x="0" y="15335"/>
                    </a:lnTo>
                    <a:close/>
                  </a:path>
                </a:pathLst>
              </a:custGeom>
              <a:solidFill>
                <a:srgbClr val="858D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C897588-0893-4A7A-8C92-4FFEFC19FE68}"/>
                  </a:ext>
                </a:extLst>
              </p:cNvPr>
              <p:cNvSpPr/>
              <p:nvPr/>
            </p:nvSpPr>
            <p:spPr>
              <a:xfrm>
                <a:off x="5565085" y="4321182"/>
                <a:ext cx="183641" cy="15335"/>
              </a:xfrm>
              <a:custGeom>
                <a:avLst/>
                <a:gdLst>
                  <a:gd name="connsiteX0" fmla="*/ 0 w 183641"/>
                  <a:gd name="connsiteY0" fmla="*/ 0 h 15335"/>
                  <a:gd name="connsiteX1" fmla="*/ 183642 w 183641"/>
                  <a:gd name="connsiteY1" fmla="*/ 0 h 15335"/>
                  <a:gd name="connsiteX2" fmla="*/ 183642 w 183641"/>
                  <a:gd name="connsiteY2" fmla="*/ 15335 h 15335"/>
                  <a:gd name="connsiteX3" fmla="*/ 0 w 183641"/>
                  <a:gd name="connsiteY3" fmla="*/ 15335 h 15335"/>
                </a:gdLst>
                <a:ahLst/>
                <a:cxnLst>
                  <a:cxn ang="0">
                    <a:pos x="connsiteX0" y="connsiteY0"/>
                  </a:cxn>
                  <a:cxn ang="0">
                    <a:pos x="connsiteX1" y="connsiteY1"/>
                  </a:cxn>
                  <a:cxn ang="0">
                    <a:pos x="connsiteX2" y="connsiteY2"/>
                  </a:cxn>
                  <a:cxn ang="0">
                    <a:pos x="connsiteX3" y="connsiteY3"/>
                  </a:cxn>
                </a:cxnLst>
                <a:rect l="l" t="t" r="r" b="b"/>
                <a:pathLst>
                  <a:path w="183641" h="15335">
                    <a:moveTo>
                      <a:pt x="0" y="0"/>
                    </a:moveTo>
                    <a:lnTo>
                      <a:pt x="183642" y="0"/>
                    </a:lnTo>
                    <a:lnTo>
                      <a:pt x="183642" y="15335"/>
                    </a:lnTo>
                    <a:lnTo>
                      <a:pt x="0" y="15335"/>
                    </a:lnTo>
                    <a:close/>
                  </a:path>
                </a:pathLst>
              </a:custGeom>
              <a:solidFill>
                <a:srgbClr val="858D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A387769-E33F-45A3-B5DC-DFB4425BA01C}"/>
                  </a:ext>
                </a:extLst>
              </p:cNvPr>
              <p:cNvSpPr/>
              <p:nvPr/>
            </p:nvSpPr>
            <p:spPr>
              <a:xfrm>
                <a:off x="5565085" y="4290607"/>
                <a:ext cx="183641" cy="15335"/>
              </a:xfrm>
              <a:custGeom>
                <a:avLst/>
                <a:gdLst>
                  <a:gd name="connsiteX0" fmla="*/ 0 w 183641"/>
                  <a:gd name="connsiteY0" fmla="*/ 0 h 15335"/>
                  <a:gd name="connsiteX1" fmla="*/ 183642 w 183641"/>
                  <a:gd name="connsiteY1" fmla="*/ 0 h 15335"/>
                  <a:gd name="connsiteX2" fmla="*/ 183642 w 183641"/>
                  <a:gd name="connsiteY2" fmla="*/ 15335 h 15335"/>
                  <a:gd name="connsiteX3" fmla="*/ 0 w 183641"/>
                  <a:gd name="connsiteY3" fmla="*/ 15335 h 15335"/>
                </a:gdLst>
                <a:ahLst/>
                <a:cxnLst>
                  <a:cxn ang="0">
                    <a:pos x="connsiteX0" y="connsiteY0"/>
                  </a:cxn>
                  <a:cxn ang="0">
                    <a:pos x="connsiteX1" y="connsiteY1"/>
                  </a:cxn>
                  <a:cxn ang="0">
                    <a:pos x="connsiteX2" y="connsiteY2"/>
                  </a:cxn>
                  <a:cxn ang="0">
                    <a:pos x="connsiteX3" y="connsiteY3"/>
                  </a:cxn>
                </a:cxnLst>
                <a:rect l="l" t="t" r="r" b="b"/>
                <a:pathLst>
                  <a:path w="183641" h="15335">
                    <a:moveTo>
                      <a:pt x="0" y="0"/>
                    </a:moveTo>
                    <a:lnTo>
                      <a:pt x="183642" y="0"/>
                    </a:lnTo>
                    <a:lnTo>
                      <a:pt x="183642" y="15335"/>
                    </a:lnTo>
                    <a:lnTo>
                      <a:pt x="0" y="15335"/>
                    </a:lnTo>
                    <a:close/>
                  </a:path>
                </a:pathLst>
              </a:custGeom>
              <a:solidFill>
                <a:srgbClr val="858D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C953520D-0197-4B77-9F68-E695EAE34E40}"/>
                  </a:ext>
                </a:extLst>
              </p:cNvPr>
              <p:cNvSpPr/>
              <p:nvPr/>
            </p:nvSpPr>
            <p:spPr>
              <a:xfrm>
                <a:off x="5565085" y="4382428"/>
                <a:ext cx="183641" cy="15335"/>
              </a:xfrm>
              <a:custGeom>
                <a:avLst/>
                <a:gdLst>
                  <a:gd name="connsiteX0" fmla="*/ 0 w 183641"/>
                  <a:gd name="connsiteY0" fmla="*/ 0 h 15335"/>
                  <a:gd name="connsiteX1" fmla="*/ 183642 w 183641"/>
                  <a:gd name="connsiteY1" fmla="*/ 0 h 15335"/>
                  <a:gd name="connsiteX2" fmla="*/ 183642 w 183641"/>
                  <a:gd name="connsiteY2" fmla="*/ 15335 h 15335"/>
                  <a:gd name="connsiteX3" fmla="*/ 0 w 183641"/>
                  <a:gd name="connsiteY3" fmla="*/ 15335 h 15335"/>
                </a:gdLst>
                <a:ahLst/>
                <a:cxnLst>
                  <a:cxn ang="0">
                    <a:pos x="connsiteX0" y="connsiteY0"/>
                  </a:cxn>
                  <a:cxn ang="0">
                    <a:pos x="connsiteX1" y="connsiteY1"/>
                  </a:cxn>
                  <a:cxn ang="0">
                    <a:pos x="connsiteX2" y="connsiteY2"/>
                  </a:cxn>
                  <a:cxn ang="0">
                    <a:pos x="connsiteX3" y="connsiteY3"/>
                  </a:cxn>
                </a:cxnLst>
                <a:rect l="l" t="t" r="r" b="b"/>
                <a:pathLst>
                  <a:path w="183641" h="15335">
                    <a:moveTo>
                      <a:pt x="0" y="0"/>
                    </a:moveTo>
                    <a:lnTo>
                      <a:pt x="183642" y="0"/>
                    </a:lnTo>
                    <a:lnTo>
                      <a:pt x="183642" y="15335"/>
                    </a:lnTo>
                    <a:lnTo>
                      <a:pt x="0" y="15335"/>
                    </a:lnTo>
                    <a:close/>
                  </a:path>
                </a:pathLst>
              </a:custGeom>
              <a:solidFill>
                <a:srgbClr val="858D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F05F76F2-C885-4303-A37D-7CCF806B9187}"/>
                  </a:ext>
                </a:extLst>
              </p:cNvPr>
              <p:cNvSpPr/>
              <p:nvPr/>
            </p:nvSpPr>
            <p:spPr>
              <a:xfrm>
                <a:off x="5565085" y="4351757"/>
                <a:ext cx="183641" cy="15335"/>
              </a:xfrm>
              <a:custGeom>
                <a:avLst/>
                <a:gdLst>
                  <a:gd name="connsiteX0" fmla="*/ 0 w 183641"/>
                  <a:gd name="connsiteY0" fmla="*/ 0 h 15335"/>
                  <a:gd name="connsiteX1" fmla="*/ 183642 w 183641"/>
                  <a:gd name="connsiteY1" fmla="*/ 0 h 15335"/>
                  <a:gd name="connsiteX2" fmla="*/ 183642 w 183641"/>
                  <a:gd name="connsiteY2" fmla="*/ 15335 h 15335"/>
                  <a:gd name="connsiteX3" fmla="*/ 0 w 183641"/>
                  <a:gd name="connsiteY3" fmla="*/ 15335 h 15335"/>
                </a:gdLst>
                <a:ahLst/>
                <a:cxnLst>
                  <a:cxn ang="0">
                    <a:pos x="connsiteX0" y="connsiteY0"/>
                  </a:cxn>
                  <a:cxn ang="0">
                    <a:pos x="connsiteX1" y="connsiteY1"/>
                  </a:cxn>
                  <a:cxn ang="0">
                    <a:pos x="connsiteX2" y="connsiteY2"/>
                  </a:cxn>
                  <a:cxn ang="0">
                    <a:pos x="connsiteX3" y="connsiteY3"/>
                  </a:cxn>
                </a:cxnLst>
                <a:rect l="l" t="t" r="r" b="b"/>
                <a:pathLst>
                  <a:path w="183641" h="15335">
                    <a:moveTo>
                      <a:pt x="0" y="0"/>
                    </a:moveTo>
                    <a:lnTo>
                      <a:pt x="183642" y="0"/>
                    </a:lnTo>
                    <a:lnTo>
                      <a:pt x="183642" y="15335"/>
                    </a:lnTo>
                    <a:lnTo>
                      <a:pt x="0" y="15335"/>
                    </a:lnTo>
                    <a:close/>
                  </a:path>
                </a:pathLst>
              </a:custGeom>
              <a:solidFill>
                <a:srgbClr val="858D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05C8633B-E246-43D8-B5B7-5AD505D19EDA}"/>
                  </a:ext>
                </a:extLst>
              </p:cNvPr>
              <p:cNvSpPr/>
              <p:nvPr/>
            </p:nvSpPr>
            <p:spPr>
              <a:xfrm>
                <a:off x="5656906" y="4229361"/>
                <a:ext cx="91820" cy="15335"/>
              </a:xfrm>
              <a:custGeom>
                <a:avLst/>
                <a:gdLst>
                  <a:gd name="connsiteX0" fmla="*/ 0 w 91820"/>
                  <a:gd name="connsiteY0" fmla="*/ 0 h 15335"/>
                  <a:gd name="connsiteX1" fmla="*/ 91821 w 91820"/>
                  <a:gd name="connsiteY1" fmla="*/ 0 h 15335"/>
                  <a:gd name="connsiteX2" fmla="*/ 91821 w 91820"/>
                  <a:gd name="connsiteY2" fmla="*/ 15335 h 15335"/>
                  <a:gd name="connsiteX3" fmla="*/ 0 w 91820"/>
                  <a:gd name="connsiteY3" fmla="*/ 15335 h 15335"/>
                </a:gdLst>
                <a:ahLst/>
                <a:cxnLst>
                  <a:cxn ang="0">
                    <a:pos x="connsiteX0" y="connsiteY0"/>
                  </a:cxn>
                  <a:cxn ang="0">
                    <a:pos x="connsiteX1" y="connsiteY1"/>
                  </a:cxn>
                  <a:cxn ang="0">
                    <a:pos x="connsiteX2" y="connsiteY2"/>
                  </a:cxn>
                  <a:cxn ang="0">
                    <a:pos x="connsiteX3" y="connsiteY3"/>
                  </a:cxn>
                </a:cxnLst>
                <a:rect l="l" t="t" r="r" b="b"/>
                <a:pathLst>
                  <a:path w="91820" h="15335">
                    <a:moveTo>
                      <a:pt x="0" y="0"/>
                    </a:moveTo>
                    <a:lnTo>
                      <a:pt x="91821" y="0"/>
                    </a:lnTo>
                    <a:lnTo>
                      <a:pt x="91821" y="15335"/>
                    </a:lnTo>
                    <a:lnTo>
                      <a:pt x="0" y="15335"/>
                    </a:lnTo>
                    <a:close/>
                  </a:path>
                </a:pathLst>
              </a:custGeom>
              <a:solidFill>
                <a:srgbClr val="858D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81" name="Graphic 3">
            <a:extLst>
              <a:ext uri="{FF2B5EF4-FFF2-40B4-BE49-F238E27FC236}">
                <a16:creationId xmlns:a16="http://schemas.microsoft.com/office/drawing/2014/main" id="{13BB4A86-DA65-4397-888F-9D5E63B84F8E}"/>
              </a:ext>
            </a:extLst>
          </p:cNvPr>
          <p:cNvGrpSpPr/>
          <p:nvPr/>
        </p:nvGrpSpPr>
        <p:grpSpPr>
          <a:xfrm>
            <a:off x="545679" y="3489795"/>
            <a:ext cx="457482" cy="457482"/>
            <a:chOff x="1918143" y="3530824"/>
            <a:chExt cx="457482" cy="457482"/>
          </a:xfrm>
          <a:solidFill>
            <a:srgbClr val="899297"/>
          </a:solidFill>
        </p:grpSpPr>
        <p:sp>
          <p:nvSpPr>
            <p:cNvPr id="85" name="Freeform: Shape 84">
              <a:extLst>
                <a:ext uri="{FF2B5EF4-FFF2-40B4-BE49-F238E27FC236}">
                  <a16:creationId xmlns:a16="http://schemas.microsoft.com/office/drawing/2014/main" id="{AFD9C58B-25DC-463A-9887-5DAC186EB4CA}"/>
                </a:ext>
              </a:extLst>
            </p:cNvPr>
            <p:cNvSpPr/>
            <p:nvPr/>
          </p:nvSpPr>
          <p:spPr>
            <a:xfrm>
              <a:off x="2138885" y="3634691"/>
              <a:ext cx="132873" cy="132873"/>
            </a:xfrm>
            <a:custGeom>
              <a:avLst/>
              <a:gdLst>
                <a:gd name="connsiteX0" fmla="*/ 19288 w 132873"/>
                <a:gd name="connsiteY0" fmla="*/ 19288 h 132873"/>
                <a:gd name="connsiteX1" fmla="*/ 19288 w 132873"/>
                <a:gd name="connsiteY1" fmla="*/ 113585 h 132873"/>
                <a:gd name="connsiteX2" fmla="*/ 113586 w 132873"/>
                <a:gd name="connsiteY2" fmla="*/ 113585 h 132873"/>
                <a:gd name="connsiteX3" fmla="*/ 113586 w 132873"/>
                <a:gd name="connsiteY3" fmla="*/ 19288 h 132873"/>
                <a:gd name="connsiteX4" fmla="*/ 19288 w 132873"/>
                <a:gd name="connsiteY4" fmla="*/ 19288 h 132873"/>
                <a:gd name="connsiteX5" fmla="*/ 99298 w 132873"/>
                <a:gd name="connsiteY5" fmla="*/ 100250 h 132873"/>
                <a:gd name="connsiteX6" fmla="*/ 32623 w 132873"/>
                <a:gd name="connsiteY6" fmla="*/ 100250 h 132873"/>
                <a:gd name="connsiteX7" fmla="*/ 32623 w 132873"/>
                <a:gd name="connsiteY7" fmla="*/ 33575 h 132873"/>
                <a:gd name="connsiteX8" fmla="*/ 99298 w 132873"/>
                <a:gd name="connsiteY8" fmla="*/ 33575 h 132873"/>
                <a:gd name="connsiteX9" fmla="*/ 99298 w 132873"/>
                <a:gd name="connsiteY9" fmla="*/ 100250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873" h="132873">
                  <a:moveTo>
                    <a:pt x="19288" y="19288"/>
                  </a:moveTo>
                  <a:cubicBezTo>
                    <a:pt x="-6429" y="45006"/>
                    <a:pt x="-6429" y="87868"/>
                    <a:pt x="19288" y="113585"/>
                  </a:cubicBezTo>
                  <a:cubicBezTo>
                    <a:pt x="45006" y="139303"/>
                    <a:pt x="87868" y="139303"/>
                    <a:pt x="113586" y="113585"/>
                  </a:cubicBezTo>
                  <a:cubicBezTo>
                    <a:pt x="139303" y="87868"/>
                    <a:pt x="139303" y="45006"/>
                    <a:pt x="113586" y="19288"/>
                  </a:cubicBezTo>
                  <a:cubicBezTo>
                    <a:pt x="86916" y="-6429"/>
                    <a:pt x="45006" y="-6429"/>
                    <a:pt x="19288" y="19288"/>
                  </a:cubicBezTo>
                  <a:close/>
                  <a:moveTo>
                    <a:pt x="99298" y="100250"/>
                  </a:moveTo>
                  <a:cubicBezTo>
                    <a:pt x="81201" y="118348"/>
                    <a:pt x="50721" y="118348"/>
                    <a:pt x="32623" y="100250"/>
                  </a:cubicBezTo>
                  <a:cubicBezTo>
                    <a:pt x="14526" y="82153"/>
                    <a:pt x="14526" y="51673"/>
                    <a:pt x="32623" y="33575"/>
                  </a:cubicBezTo>
                  <a:cubicBezTo>
                    <a:pt x="50721" y="15478"/>
                    <a:pt x="81201" y="15478"/>
                    <a:pt x="99298" y="33575"/>
                  </a:cubicBezTo>
                  <a:cubicBezTo>
                    <a:pt x="118348" y="51673"/>
                    <a:pt x="118348" y="82153"/>
                    <a:pt x="99298" y="10025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388A234A-9EDE-46CA-8AD5-9968F4F8C92F}"/>
                </a:ext>
              </a:extLst>
            </p:cNvPr>
            <p:cNvSpPr/>
            <p:nvPr/>
          </p:nvSpPr>
          <p:spPr>
            <a:xfrm>
              <a:off x="1924416" y="3530824"/>
              <a:ext cx="451210" cy="448996"/>
            </a:xfrm>
            <a:custGeom>
              <a:avLst/>
              <a:gdLst>
                <a:gd name="connsiteX0" fmla="*/ 437593 w 451210"/>
                <a:gd name="connsiteY0" fmla="*/ 7903 h 448996"/>
                <a:gd name="connsiteX1" fmla="*/ 176608 w 451210"/>
                <a:gd name="connsiteY1" fmla="*/ 86008 h 448996"/>
                <a:gd name="connsiteX2" fmla="*/ 130888 w 451210"/>
                <a:gd name="connsiteY2" fmla="*/ 79340 h 448996"/>
                <a:gd name="connsiteX3" fmla="*/ 122315 w 451210"/>
                <a:gd name="connsiteY3" fmla="*/ 82198 h 448996"/>
                <a:gd name="connsiteX4" fmla="*/ 2300 w 451210"/>
                <a:gd name="connsiteY4" fmla="*/ 217453 h 448996"/>
                <a:gd name="connsiteX5" fmla="*/ 10873 w 451210"/>
                <a:gd name="connsiteY5" fmla="*/ 233645 h 448996"/>
                <a:gd name="connsiteX6" fmla="*/ 68023 w 451210"/>
                <a:gd name="connsiteY6" fmla="*/ 237455 h 448996"/>
                <a:gd name="connsiteX7" fmla="*/ 93740 w 451210"/>
                <a:gd name="connsiteY7" fmla="*/ 263173 h 448996"/>
                <a:gd name="connsiteX8" fmla="*/ 64213 w 451210"/>
                <a:gd name="connsiteY8" fmla="*/ 273650 h 448996"/>
                <a:gd name="connsiteX9" fmla="*/ 60403 w 451210"/>
                <a:gd name="connsiteY9" fmla="*/ 288890 h 448996"/>
                <a:gd name="connsiteX10" fmla="*/ 160415 w 451210"/>
                <a:gd name="connsiteY10" fmla="*/ 388903 h 448996"/>
                <a:gd name="connsiteX11" fmla="*/ 175656 w 451210"/>
                <a:gd name="connsiteY11" fmla="*/ 385093 h 448996"/>
                <a:gd name="connsiteX12" fmla="*/ 186133 w 451210"/>
                <a:gd name="connsiteY12" fmla="*/ 355565 h 448996"/>
                <a:gd name="connsiteX13" fmla="*/ 211850 w 451210"/>
                <a:gd name="connsiteY13" fmla="*/ 381283 h 448996"/>
                <a:gd name="connsiteX14" fmla="*/ 215660 w 451210"/>
                <a:gd name="connsiteY14" fmla="*/ 438433 h 448996"/>
                <a:gd name="connsiteX15" fmla="*/ 220423 w 451210"/>
                <a:gd name="connsiteY15" fmla="*/ 447958 h 448996"/>
                <a:gd name="connsiteX16" fmla="*/ 230900 w 451210"/>
                <a:gd name="connsiteY16" fmla="*/ 447005 h 448996"/>
                <a:gd name="connsiteX17" fmla="*/ 366156 w 451210"/>
                <a:gd name="connsiteY17" fmla="*/ 326038 h 448996"/>
                <a:gd name="connsiteX18" fmla="*/ 369013 w 451210"/>
                <a:gd name="connsiteY18" fmla="*/ 317465 h 448996"/>
                <a:gd name="connsiteX19" fmla="*/ 365203 w 451210"/>
                <a:gd name="connsiteY19" fmla="*/ 274603 h 448996"/>
                <a:gd name="connsiteX20" fmla="*/ 443308 w 451210"/>
                <a:gd name="connsiteY20" fmla="*/ 13618 h 448996"/>
                <a:gd name="connsiteX21" fmla="*/ 437593 w 451210"/>
                <a:gd name="connsiteY21" fmla="*/ 7903 h 448996"/>
                <a:gd name="connsiteX22" fmla="*/ 31828 w 451210"/>
                <a:gd name="connsiteY22" fmla="*/ 213643 h 448996"/>
                <a:gd name="connsiteX23" fmla="*/ 133745 w 451210"/>
                <a:gd name="connsiteY23" fmla="*/ 99343 h 448996"/>
                <a:gd name="connsiteX24" fmla="*/ 159463 w 451210"/>
                <a:gd name="connsiteY24" fmla="*/ 103153 h 448996"/>
                <a:gd name="connsiteX25" fmla="*/ 70880 w 451210"/>
                <a:gd name="connsiteY25" fmla="*/ 218405 h 448996"/>
                <a:gd name="connsiteX26" fmla="*/ 31828 w 451210"/>
                <a:gd name="connsiteY26" fmla="*/ 213643 h 448996"/>
                <a:gd name="connsiteX27" fmla="*/ 164225 w 451210"/>
                <a:gd name="connsiteY27" fmla="*/ 366043 h 448996"/>
                <a:gd name="connsiteX28" fmla="*/ 85168 w 451210"/>
                <a:gd name="connsiteY28" fmla="*/ 286985 h 448996"/>
                <a:gd name="connsiteX29" fmla="*/ 108980 w 451210"/>
                <a:gd name="connsiteY29" fmla="*/ 278413 h 448996"/>
                <a:gd name="connsiteX30" fmla="*/ 173750 w 451210"/>
                <a:gd name="connsiteY30" fmla="*/ 343183 h 448996"/>
                <a:gd name="connsiteX31" fmla="*/ 164225 w 451210"/>
                <a:gd name="connsiteY31" fmla="*/ 366043 h 448996"/>
                <a:gd name="connsiteX32" fmla="*/ 237568 w 451210"/>
                <a:gd name="connsiteY32" fmla="*/ 419383 h 448996"/>
                <a:gd name="connsiteX33" fmla="*/ 232806 w 451210"/>
                <a:gd name="connsiteY33" fmla="*/ 380330 h 448996"/>
                <a:gd name="connsiteX34" fmla="*/ 348058 w 451210"/>
                <a:gd name="connsiteY34" fmla="*/ 291748 h 448996"/>
                <a:gd name="connsiteX35" fmla="*/ 351868 w 451210"/>
                <a:gd name="connsiteY35" fmla="*/ 317465 h 448996"/>
                <a:gd name="connsiteX36" fmla="*/ 237568 w 451210"/>
                <a:gd name="connsiteY36" fmla="*/ 419383 h 448996"/>
                <a:gd name="connsiteX37" fmla="*/ 348058 w 451210"/>
                <a:gd name="connsiteY37" fmla="*/ 265078 h 448996"/>
                <a:gd name="connsiteX38" fmla="*/ 222328 w 451210"/>
                <a:gd name="connsiteY38" fmla="*/ 365090 h 448996"/>
                <a:gd name="connsiteX39" fmla="*/ 190895 w 451210"/>
                <a:gd name="connsiteY39" fmla="*/ 333658 h 448996"/>
                <a:gd name="connsiteX40" fmla="*/ 190895 w 451210"/>
                <a:gd name="connsiteY40" fmla="*/ 333658 h 448996"/>
                <a:gd name="connsiteX41" fmla="*/ 86120 w 451210"/>
                <a:gd name="connsiteY41" fmla="*/ 228883 h 448996"/>
                <a:gd name="connsiteX42" fmla="*/ 186133 w 451210"/>
                <a:gd name="connsiteY42" fmla="*/ 103153 h 448996"/>
                <a:gd name="connsiteX43" fmla="*/ 426163 w 451210"/>
                <a:gd name="connsiteY43" fmla="*/ 25048 h 448996"/>
                <a:gd name="connsiteX44" fmla="*/ 348058 w 451210"/>
                <a:gd name="connsiteY44" fmla="*/ 265078 h 44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1210" h="448996">
                  <a:moveTo>
                    <a:pt x="437593" y="7903"/>
                  </a:moveTo>
                  <a:cubicBezTo>
                    <a:pt x="431878" y="5998"/>
                    <a:pt x="310910" y="-34007"/>
                    <a:pt x="176608" y="86008"/>
                  </a:cubicBezTo>
                  <a:lnTo>
                    <a:pt x="130888" y="79340"/>
                  </a:lnTo>
                  <a:cubicBezTo>
                    <a:pt x="128030" y="79340"/>
                    <a:pt x="124220" y="80293"/>
                    <a:pt x="122315" y="82198"/>
                  </a:cubicBezTo>
                  <a:lnTo>
                    <a:pt x="2300" y="217453"/>
                  </a:lnTo>
                  <a:cubicBezTo>
                    <a:pt x="-3415" y="224120"/>
                    <a:pt x="2300" y="234598"/>
                    <a:pt x="10873" y="233645"/>
                  </a:cubicBezTo>
                  <a:cubicBezTo>
                    <a:pt x="21350" y="232693"/>
                    <a:pt x="51830" y="230788"/>
                    <a:pt x="68023" y="237455"/>
                  </a:cubicBezTo>
                  <a:lnTo>
                    <a:pt x="93740" y="263173"/>
                  </a:lnTo>
                  <a:lnTo>
                    <a:pt x="64213" y="273650"/>
                  </a:lnTo>
                  <a:cubicBezTo>
                    <a:pt x="57545" y="276508"/>
                    <a:pt x="55640" y="284128"/>
                    <a:pt x="60403" y="288890"/>
                  </a:cubicBezTo>
                  <a:lnTo>
                    <a:pt x="160415" y="388903"/>
                  </a:lnTo>
                  <a:cubicBezTo>
                    <a:pt x="165178" y="393665"/>
                    <a:pt x="173750" y="391760"/>
                    <a:pt x="175656" y="385093"/>
                  </a:cubicBezTo>
                  <a:lnTo>
                    <a:pt x="186133" y="355565"/>
                  </a:lnTo>
                  <a:lnTo>
                    <a:pt x="211850" y="381283"/>
                  </a:lnTo>
                  <a:cubicBezTo>
                    <a:pt x="218518" y="397475"/>
                    <a:pt x="216613" y="427955"/>
                    <a:pt x="215660" y="438433"/>
                  </a:cubicBezTo>
                  <a:cubicBezTo>
                    <a:pt x="214708" y="442243"/>
                    <a:pt x="217565" y="446053"/>
                    <a:pt x="220423" y="447958"/>
                  </a:cubicBezTo>
                  <a:cubicBezTo>
                    <a:pt x="224233" y="449863"/>
                    <a:pt x="228043" y="448910"/>
                    <a:pt x="230900" y="447005"/>
                  </a:cubicBezTo>
                  <a:lnTo>
                    <a:pt x="366156" y="326038"/>
                  </a:lnTo>
                  <a:cubicBezTo>
                    <a:pt x="368060" y="324133"/>
                    <a:pt x="369965" y="320323"/>
                    <a:pt x="369013" y="317465"/>
                  </a:cubicBezTo>
                  <a:lnTo>
                    <a:pt x="365203" y="274603"/>
                  </a:lnTo>
                  <a:cubicBezTo>
                    <a:pt x="485218" y="140300"/>
                    <a:pt x="445213" y="19333"/>
                    <a:pt x="443308" y="13618"/>
                  </a:cubicBezTo>
                  <a:cubicBezTo>
                    <a:pt x="442356" y="11713"/>
                    <a:pt x="439498" y="8855"/>
                    <a:pt x="437593" y="7903"/>
                  </a:cubicBezTo>
                  <a:close/>
                  <a:moveTo>
                    <a:pt x="31828" y="213643"/>
                  </a:moveTo>
                  <a:lnTo>
                    <a:pt x="133745" y="99343"/>
                  </a:lnTo>
                  <a:lnTo>
                    <a:pt x="159463" y="103153"/>
                  </a:lnTo>
                  <a:cubicBezTo>
                    <a:pt x="128030" y="134585"/>
                    <a:pt x="98503" y="173638"/>
                    <a:pt x="70880" y="218405"/>
                  </a:cubicBezTo>
                  <a:cubicBezTo>
                    <a:pt x="58498" y="213643"/>
                    <a:pt x="44210" y="212690"/>
                    <a:pt x="31828" y="213643"/>
                  </a:cubicBezTo>
                  <a:close/>
                  <a:moveTo>
                    <a:pt x="164225" y="366043"/>
                  </a:moveTo>
                  <a:lnTo>
                    <a:pt x="85168" y="286985"/>
                  </a:lnTo>
                  <a:lnTo>
                    <a:pt x="108980" y="278413"/>
                  </a:lnTo>
                  <a:lnTo>
                    <a:pt x="173750" y="343183"/>
                  </a:lnTo>
                  <a:lnTo>
                    <a:pt x="164225" y="366043"/>
                  </a:lnTo>
                  <a:close/>
                  <a:moveTo>
                    <a:pt x="237568" y="419383"/>
                  </a:moveTo>
                  <a:cubicBezTo>
                    <a:pt x="237568" y="407000"/>
                    <a:pt x="236615" y="392713"/>
                    <a:pt x="232806" y="380330"/>
                  </a:cubicBezTo>
                  <a:cubicBezTo>
                    <a:pt x="277573" y="352708"/>
                    <a:pt x="316625" y="323180"/>
                    <a:pt x="348058" y="291748"/>
                  </a:cubicBezTo>
                  <a:lnTo>
                    <a:pt x="351868" y="317465"/>
                  </a:lnTo>
                  <a:lnTo>
                    <a:pt x="237568" y="419383"/>
                  </a:lnTo>
                  <a:close/>
                  <a:moveTo>
                    <a:pt x="348058" y="265078"/>
                  </a:moveTo>
                  <a:cubicBezTo>
                    <a:pt x="315673" y="300320"/>
                    <a:pt x="273763" y="334610"/>
                    <a:pt x="222328" y="365090"/>
                  </a:cubicBezTo>
                  <a:lnTo>
                    <a:pt x="190895" y="333658"/>
                  </a:lnTo>
                  <a:lnTo>
                    <a:pt x="190895" y="333658"/>
                  </a:lnTo>
                  <a:lnTo>
                    <a:pt x="86120" y="228883"/>
                  </a:lnTo>
                  <a:cubicBezTo>
                    <a:pt x="116600" y="178400"/>
                    <a:pt x="149938" y="136490"/>
                    <a:pt x="186133" y="103153"/>
                  </a:cubicBezTo>
                  <a:cubicBezTo>
                    <a:pt x="300433" y="-1622"/>
                    <a:pt x="403303" y="18380"/>
                    <a:pt x="426163" y="25048"/>
                  </a:cubicBezTo>
                  <a:cubicBezTo>
                    <a:pt x="431878" y="46955"/>
                    <a:pt x="451881" y="151730"/>
                    <a:pt x="348058" y="2650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2069CBFA-5B78-4FB3-BFC2-BF15A4D15DF9}"/>
                </a:ext>
              </a:extLst>
            </p:cNvPr>
            <p:cNvSpPr/>
            <p:nvPr/>
          </p:nvSpPr>
          <p:spPr>
            <a:xfrm>
              <a:off x="1918143" y="3838765"/>
              <a:ext cx="69532" cy="69532"/>
            </a:xfrm>
            <a:custGeom>
              <a:avLst/>
              <a:gdLst>
                <a:gd name="connsiteX0" fmla="*/ 2858 w 69532"/>
                <a:gd name="connsiteY0" fmla="*/ 66675 h 69532"/>
                <a:gd name="connsiteX1" fmla="*/ 16193 w 69532"/>
                <a:gd name="connsiteY1" fmla="*/ 66675 h 69532"/>
                <a:gd name="connsiteX2" fmla="*/ 66675 w 69532"/>
                <a:gd name="connsiteY2" fmla="*/ 16192 h 69532"/>
                <a:gd name="connsiteX3" fmla="*/ 66675 w 69532"/>
                <a:gd name="connsiteY3" fmla="*/ 2857 h 69532"/>
                <a:gd name="connsiteX4" fmla="*/ 53340 w 69532"/>
                <a:gd name="connsiteY4" fmla="*/ 2857 h 69532"/>
                <a:gd name="connsiteX5" fmla="*/ 2858 w 69532"/>
                <a:gd name="connsiteY5" fmla="*/ 53340 h 69532"/>
                <a:gd name="connsiteX6" fmla="*/ 2858 w 69532"/>
                <a:gd name="connsiteY6" fmla="*/ 66675 h 6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 h="69532">
                  <a:moveTo>
                    <a:pt x="2858" y="66675"/>
                  </a:moveTo>
                  <a:cubicBezTo>
                    <a:pt x="6668" y="70485"/>
                    <a:pt x="12383" y="70485"/>
                    <a:pt x="16193" y="66675"/>
                  </a:cubicBezTo>
                  <a:lnTo>
                    <a:pt x="66675" y="16192"/>
                  </a:lnTo>
                  <a:cubicBezTo>
                    <a:pt x="70485" y="12382"/>
                    <a:pt x="70485" y="6667"/>
                    <a:pt x="66675" y="2857"/>
                  </a:cubicBezTo>
                  <a:cubicBezTo>
                    <a:pt x="62865" y="-952"/>
                    <a:pt x="57150" y="-952"/>
                    <a:pt x="53340" y="2857"/>
                  </a:cubicBezTo>
                  <a:lnTo>
                    <a:pt x="2858" y="53340"/>
                  </a:lnTo>
                  <a:cubicBezTo>
                    <a:pt x="-953" y="56198"/>
                    <a:pt x="-953" y="62865"/>
                    <a:pt x="2858" y="666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0107FF42-391C-45C6-849F-A00D67C16DBA}"/>
                </a:ext>
              </a:extLst>
            </p:cNvPr>
            <p:cNvSpPr/>
            <p:nvPr/>
          </p:nvSpPr>
          <p:spPr>
            <a:xfrm>
              <a:off x="1929573" y="3878769"/>
              <a:ext cx="98107" cy="98107"/>
            </a:xfrm>
            <a:custGeom>
              <a:avLst/>
              <a:gdLst>
                <a:gd name="connsiteX0" fmla="*/ 81915 w 98107"/>
                <a:gd name="connsiteY0" fmla="*/ 2857 h 98107"/>
                <a:gd name="connsiteX1" fmla="*/ 2858 w 98107"/>
                <a:gd name="connsiteY1" fmla="*/ 81915 h 98107"/>
                <a:gd name="connsiteX2" fmla="*/ 2858 w 98107"/>
                <a:gd name="connsiteY2" fmla="*/ 95250 h 98107"/>
                <a:gd name="connsiteX3" fmla="*/ 16192 w 98107"/>
                <a:gd name="connsiteY3" fmla="*/ 95250 h 98107"/>
                <a:gd name="connsiteX4" fmla="*/ 95250 w 98107"/>
                <a:gd name="connsiteY4" fmla="*/ 16193 h 98107"/>
                <a:gd name="connsiteX5" fmla="*/ 95250 w 98107"/>
                <a:gd name="connsiteY5" fmla="*/ 2857 h 98107"/>
                <a:gd name="connsiteX6" fmla="*/ 81915 w 98107"/>
                <a:gd name="connsiteY6" fmla="*/ 2857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07" h="98107">
                  <a:moveTo>
                    <a:pt x="81915" y="2857"/>
                  </a:moveTo>
                  <a:lnTo>
                    <a:pt x="2858" y="81915"/>
                  </a:lnTo>
                  <a:cubicBezTo>
                    <a:pt x="-953" y="85725"/>
                    <a:pt x="-953" y="91440"/>
                    <a:pt x="2858" y="95250"/>
                  </a:cubicBezTo>
                  <a:cubicBezTo>
                    <a:pt x="6667" y="99060"/>
                    <a:pt x="12383" y="99060"/>
                    <a:pt x="16192" y="95250"/>
                  </a:cubicBezTo>
                  <a:lnTo>
                    <a:pt x="95250" y="16193"/>
                  </a:lnTo>
                  <a:cubicBezTo>
                    <a:pt x="99060" y="12382"/>
                    <a:pt x="99060" y="6668"/>
                    <a:pt x="95250" y="2857"/>
                  </a:cubicBezTo>
                  <a:cubicBezTo>
                    <a:pt x="91440" y="-952"/>
                    <a:pt x="85725" y="-952"/>
                    <a:pt x="81915" y="285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D9564887-6212-49B4-BF2F-7FB2A3EEE8FA}"/>
                </a:ext>
              </a:extLst>
            </p:cNvPr>
            <p:cNvSpPr/>
            <p:nvPr/>
          </p:nvSpPr>
          <p:spPr>
            <a:xfrm>
              <a:off x="1998154" y="3918775"/>
              <a:ext cx="69532" cy="69532"/>
            </a:xfrm>
            <a:custGeom>
              <a:avLst/>
              <a:gdLst>
                <a:gd name="connsiteX0" fmla="*/ 53340 w 69532"/>
                <a:gd name="connsiteY0" fmla="*/ 2857 h 69532"/>
                <a:gd name="connsiteX1" fmla="*/ 2858 w 69532"/>
                <a:gd name="connsiteY1" fmla="*/ 53340 h 69532"/>
                <a:gd name="connsiteX2" fmla="*/ 2858 w 69532"/>
                <a:gd name="connsiteY2" fmla="*/ 66675 h 69532"/>
                <a:gd name="connsiteX3" fmla="*/ 16192 w 69532"/>
                <a:gd name="connsiteY3" fmla="*/ 66675 h 69532"/>
                <a:gd name="connsiteX4" fmla="*/ 66675 w 69532"/>
                <a:gd name="connsiteY4" fmla="*/ 16192 h 69532"/>
                <a:gd name="connsiteX5" fmla="*/ 66675 w 69532"/>
                <a:gd name="connsiteY5" fmla="*/ 2857 h 69532"/>
                <a:gd name="connsiteX6" fmla="*/ 53340 w 69532"/>
                <a:gd name="connsiteY6" fmla="*/ 2857 h 6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 h="69532">
                  <a:moveTo>
                    <a:pt x="53340" y="2857"/>
                  </a:moveTo>
                  <a:lnTo>
                    <a:pt x="2858" y="53340"/>
                  </a:lnTo>
                  <a:cubicBezTo>
                    <a:pt x="-953" y="57150"/>
                    <a:pt x="-953" y="62865"/>
                    <a:pt x="2858" y="66675"/>
                  </a:cubicBezTo>
                  <a:cubicBezTo>
                    <a:pt x="6667" y="70485"/>
                    <a:pt x="12383" y="70485"/>
                    <a:pt x="16192" y="66675"/>
                  </a:cubicBezTo>
                  <a:lnTo>
                    <a:pt x="66675" y="16192"/>
                  </a:lnTo>
                  <a:cubicBezTo>
                    <a:pt x="70485" y="12382"/>
                    <a:pt x="70485" y="6667"/>
                    <a:pt x="66675" y="2857"/>
                  </a:cubicBezTo>
                  <a:cubicBezTo>
                    <a:pt x="62865" y="-952"/>
                    <a:pt x="57150" y="-952"/>
                    <a:pt x="53340" y="285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 name="Graphic 3">
            <a:extLst>
              <a:ext uri="{FF2B5EF4-FFF2-40B4-BE49-F238E27FC236}">
                <a16:creationId xmlns:a16="http://schemas.microsoft.com/office/drawing/2014/main" id="{9E56EB04-72BC-49AE-97B2-77DA5DF79D57}"/>
              </a:ext>
            </a:extLst>
          </p:cNvPr>
          <p:cNvGrpSpPr/>
          <p:nvPr/>
        </p:nvGrpSpPr>
        <p:grpSpPr>
          <a:xfrm>
            <a:off x="1081523" y="2565291"/>
            <a:ext cx="500443" cy="42862"/>
            <a:chOff x="2506408" y="2808636"/>
            <a:chExt cx="500443" cy="42862"/>
          </a:xfrm>
          <a:solidFill>
            <a:srgbClr val="000000"/>
          </a:solidFill>
        </p:grpSpPr>
        <p:sp>
          <p:nvSpPr>
            <p:cNvPr id="83" name="Freeform: Shape 82">
              <a:extLst>
                <a:ext uri="{FF2B5EF4-FFF2-40B4-BE49-F238E27FC236}">
                  <a16:creationId xmlns:a16="http://schemas.microsoft.com/office/drawing/2014/main" id="{D0249287-3FEE-474C-A1F9-41B771FAA2FA}"/>
                </a:ext>
              </a:extLst>
            </p:cNvPr>
            <p:cNvSpPr/>
            <p:nvPr/>
          </p:nvSpPr>
          <p:spPr>
            <a:xfrm>
              <a:off x="2523362" y="2830067"/>
              <a:ext cx="483489" cy="9525"/>
            </a:xfrm>
            <a:custGeom>
              <a:avLst/>
              <a:gdLst>
                <a:gd name="connsiteX0" fmla="*/ 0 w 483489"/>
                <a:gd name="connsiteY0" fmla="*/ 0 h 9525"/>
                <a:gd name="connsiteX1" fmla="*/ 483489 w 483489"/>
                <a:gd name="connsiteY1" fmla="*/ 0 h 9525"/>
              </a:gdLst>
              <a:ahLst/>
              <a:cxnLst>
                <a:cxn ang="0">
                  <a:pos x="connsiteX0" y="connsiteY0"/>
                </a:cxn>
                <a:cxn ang="0">
                  <a:pos x="connsiteX1" y="connsiteY1"/>
                </a:cxn>
              </a:cxnLst>
              <a:rect l="l" t="t" r="r" b="b"/>
              <a:pathLst>
                <a:path w="483489" h="9525">
                  <a:moveTo>
                    <a:pt x="0" y="0"/>
                  </a:moveTo>
                  <a:lnTo>
                    <a:pt x="483489" y="0"/>
                  </a:lnTo>
                </a:path>
              </a:pathLst>
            </a:custGeom>
            <a:ln w="9525"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CC26E5CA-896E-4D43-9F1E-C5F040E8268F}"/>
                </a:ext>
              </a:extLst>
            </p:cNvPr>
            <p:cNvSpPr/>
            <p:nvPr/>
          </p:nvSpPr>
          <p:spPr>
            <a:xfrm>
              <a:off x="2506408" y="2808636"/>
              <a:ext cx="42862" cy="42862"/>
            </a:xfrm>
            <a:custGeom>
              <a:avLst/>
              <a:gdLst>
                <a:gd name="connsiteX0" fmla="*/ 42862 w 42862"/>
                <a:gd name="connsiteY0" fmla="*/ 21431 h 42862"/>
                <a:gd name="connsiteX1" fmla="*/ 21431 w 42862"/>
                <a:gd name="connsiteY1" fmla="*/ 42862 h 42862"/>
                <a:gd name="connsiteX2" fmla="*/ 0 w 42862"/>
                <a:gd name="connsiteY2" fmla="*/ 21431 h 42862"/>
                <a:gd name="connsiteX3" fmla="*/ 21431 w 42862"/>
                <a:gd name="connsiteY3" fmla="*/ 0 h 42862"/>
                <a:gd name="connsiteX4" fmla="*/ 42862 w 42862"/>
                <a:gd name="connsiteY4" fmla="*/ 2143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2862">
                  <a:moveTo>
                    <a:pt x="42862" y="21431"/>
                  </a:moveTo>
                  <a:cubicBezTo>
                    <a:pt x="42862" y="33267"/>
                    <a:pt x="33267" y="42862"/>
                    <a:pt x="21431" y="42862"/>
                  </a:cubicBezTo>
                  <a:cubicBezTo>
                    <a:pt x="9595" y="42862"/>
                    <a:pt x="0" y="33267"/>
                    <a:pt x="0" y="21431"/>
                  </a:cubicBezTo>
                  <a:cubicBezTo>
                    <a:pt x="0" y="9595"/>
                    <a:pt x="9595" y="0"/>
                    <a:pt x="21431" y="0"/>
                  </a:cubicBezTo>
                  <a:cubicBezTo>
                    <a:pt x="33267" y="0"/>
                    <a:pt x="42862" y="9595"/>
                    <a:pt x="42862" y="21431"/>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8" name="object 16">
            <a:extLst>
              <a:ext uri="{FF2B5EF4-FFF2-40B4-BE49-F238E27FC236}">
                <a16:creationId xmlns:a16="http://schemas.microsoft.com/office/drawing/2014/main" id="{0FAF62BC-83CC-4BB4-88D0-254B44ED3A81}"/>
              </a:ext>
            </a:extLst>
          </p:cNvPr>
          <p:cNvSpPr txBox="1"/>
          <p:nvPr/>
        </p:nvSpPr>
        <p:spPr>
          <a:xfrm>
            <a:off x="4359270" y="1712144"/>
            <a:ext cx="1546686" cy="33342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Invention </a:t>
            </a:r>
            <a:endParaRPr kumimoji="0" lang="en-US" sz="1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Disclosures</a:t>
            </a:r>
          </a:p>
        </p:txBody>
      </p:sp>
      <p:sp>
        <p:nvSpPr>
          <p:cNvPr id="102" name="object 34">
            <a:extLst>
              <a:ext uri="{FF2B5EF4-FFF2-40B4-BE49-F238E27FC236}">
                <a16:creationId xmlns:a16="http://schemas.microsoft.com/office/drawing/2014/main" id="{1EE0951D-B3B1-4AC2-9241-60B06AF44620}"/>
              </a:ext>
            </a:extLst>
          </p:cNvPr>
          <p:cNvSpPr txBox="1"/>
          <p:nvPr/>
        </p:nvSpPr>
        <p:spPr>
          <a:xfrm>
            <a:off x="4373863" y="1421601"/>
            <a:ext cx="667731" cy="3206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000" b="1" i="0" u="none" strike="noStrike" kern="1200" cap="none" spc="0" normalizeH="0" baseline="0" noProof="0" dirty="0">
                <a:ln>
                  <a:noFill/>
                </a:ln>
                <a:solidFill>
                  <a:srgbClr val="FFC906"/>
                </a:solidFill>
                <a:effectLst/>
                <a:uLnTx/>
                <a:uFillTx/>
                <a:latin typeface="Arial Black" panose="020B0A04020102020204" pitchFamily="34" charset="0"/>
                <a:ea typeface="+mn-ea"/>
                <a:cs typeface="Arial" panose="020B0604020202020204" pitchFamily="34" charset="0"/>
              </a:rPr>
              <a:t>11</a:t>
            </a:r>
            <a:r>
              <a:rPr kumimoji="0" lang="en-US" sz="2000" b="1" i="0" u="none" strike="noStrike" kern="1200" cap="none" spc="0" normalizeH="0" baseline="0" noProof="0" dirty="0">
                <a:ln>
                  <a:noFill/>
                </a:ln>
                <a:solidFill>
                  <a:srgbClr val="FFC906"/>
                </a:solidFill>
                <a:effectLst/>
                <a:uLnTx/>
                <a:uFillTx/>
                <a:latin typeface="Arial Black" panose="020B0A04020102020204" pitchFamily="34" charset="0"/>
                <a:ea typeface="+mn-ea"/>
                <a:cs typeface="Arial" panose="020B0604020202020204" pitchFamily="34" charset="0"/>
              </a:rPr>
              <a:t>1</a:t>
            </a:r>
            <a:endParaRPr kumimoji="0"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grpSp>
        <p:nvGrpSpPr>
          <p:cNvPr id="154" name="Group 153">
            <a:extLst>
              <a:ext uri="{FF2B5EF4-FFF2-40B4-BE49-F238E27FC236}">
                <a16:creationId xmlns:a16="http://schemas.microsoft.com/office/drawing/2014/main" id="{B43DB1D1-BA31-440A-9751-46551131D9EE}"/>
              </a:ext>
            </a:extLst>
          </p:cNvPr>
          <p:cNvGrpSpPr/>
          <p:nvPr/>
        </p:nvGrpSpPr>
        <p:grpSpPr>
          <a:xfrm rot="5400000">
            <a:off x="3929402" y="2012205"/>
            <a:ext cx="657605" cy="42862"/>
            <a:chOff x="1706658" y="1876046"/>
            <a:chExt cx="657605" cy="42862"/>
          </a:xfrm>
        </p:grpSpPr>
        <p:sp>
          <p:nvSpPr>
            <p:cNvPr id="155" name="Freeform: Shape 154">
              <a:extLst>
                <a:ext uri="{FF2B5EF4-FFF2-40B4-BE49-F238E27FC236}">
                  <a16:creationId xmlns:a16="http://schemas.microsoft.com/office/drawing/2014/main" id="{274FFE2D-5EA7-4E09-A8A6-759691182A6C}"/>
                </a:ext>
              </a:extLst>
            </p:cNvPr>
            <p:cNvSpPr/>
            <p:nvPr/>
          </p:nvSpPr>
          <p:spPr>
            <a:xfrm>
              <a:off x="1723517" y="1897477"/>
              <a:ext cx="640746" cy="9525"/>
            </a:xfrm>
            <a:custGeom>
              <a:avLst/>
              <a:gdLst>
                <a:gd name="connsiteX0" fmla="*/ 0 w 640746"/>
                <a:gd name="connsiteY0" fmla="*/ 0 h 9525"/>
                <a:gd name="connsiteX1" fmla="*/ 640747 w 640746"/>
                <a:gd name="connsiteY1" fmla="*/ 0 h 9525"/>
              </a:gdLst>
              <a:ahLst/>
              <a:cxnLst>
                <a:cxn ang="0">
                  <a:pos x="connsiteX0" y="connsiteY0"/>
                </a:cxn>
                <a:cxn ang="0">
                  <a:pos x="connsiteX1" y="connsiteY1"/>
                </a:cxn>
              </a:cxnLst>
              <a:rect l="l" t="t" r="r" b="b"/>
              <a:pathLst>
                <a:path w="640746" h="9525">
                  <a:moveTo>
                    <a:pt x="0" y="0"/>
                  </a:moveTo>
                  <a:lnTo>
                    <a:pt x="640747" y="0"/>
                  </a:lnTo>
                </a:path>
              </a:pathLst>
            </a:custGeom>
            <a:ln w="9525" cap="flat">
              <a:solidFill>
                <a:srgbClr val="7D868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3AA1CB38-1673-49E7-8B53-D184934D70B4}"/>
                </a:ext>
              </a:extLst>
            </p:cNvPr>
            <p:cNvSpPr/>
            <p:nvPr/>
          </p:nvSpPr>
          <p:spPr>
            <a:xfrm>
              <a:off x="1706658" y="1876046"/>
              <a:ext cx="42862" cy="42862"/>
            </a:xfrm>
            <a:custGeom>
              <a:avLst/>
              <a:gdLst>
                <a:gd name="connsiteX0" fmla="*/ 42862 w 42862"/>
                <a:gd name="connsiteY0" fmla="*/ 21431 h 42862"/>
                <a:gd name="connsiteX1" fmla="*/ 21431 w 42862"/>
                <a:gd name="connsiteY1" fmla="*/ 42863 h 42862"/>
                <a:gd name="connsiteX2" fmla="*/ 0 w 42862"/>
                <a:gd name="connsiteY2" fmla="*/ 21431 h 42862"/>
                <a:gd name="connsiteX3" fmla="*/ 21431 w 42862"/>
                <a:gd name="connsiteY3" fmla="*/ 0 h 42862"/>
                <a:gd name="connsiteX4" fmla="*/ 42862 w 42862"/>
                <a:gd name="connsiteY4" fmla="*/ 2143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2862">
                  <a:moveTo>
                    <a:pt x="42862" y="21431"/>
                  </a:moveTo>
                  <a:cubicBezTo>
                    <a:pt x="42862" y="33267"/>
                    <a:pt x="33267" y="42863"/>
                    <a:pt x="21431" y="42863"/>
                  </a:cubicBezTo>
                  <a:cubicBezTo>
                    <a:pt x="9595" y="42863"/>
                    <a:pt x="0" y="33267"/>
                    <a:pt x="0" y="21431"/>
                  </a:cubicBezTo>
                  <a:cubicBezTo>
                    <a:pt x="0" y="9595"/>
                    <a:pt x="9595" y="0"/>
                    <a:pt x="21431" y="0"/>
                  </a:cubicBezTo>
                  <a:cubicBezTo>
                    <a:pt x="33267" y="0"/>
                    <a:pt x="42862" y="9595"/>
                    <a:pt x="42862" y="21431"/>
                  </a:cubicBezTo>
                  <a:close/>
                </a:path>
              </a:pathLst>
            </a:custGeom>
            <a:solidFill>
              <a:srgbClr val="7D868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15761665-3602-4A78-AD83-8F698E8D6468}"/>
              </a:ext>
            </a:extLst>
          </p:cNvPr>
          <p:cNvGrpSpPr/>
          <p:nvPr/>
        </p:nvGrpSpPr>
        <p:grpSpPr>
          <a:xfrm>
            <a:off x="998583" y="2033527"/>
            <a:ext cx="473591" cy="420964"/>
            <a:chOff x="1296628" y="2354079"/>
            <a:chExt cx="539750" cy="541020"/>
          </a:xfrm>
        </p:grpSpPr>
        <p:sp>
          <p:nvSpPr>
            <p:cNvPr id="23" name="object 21">
              <a:extLst>
                <a:ext uri="{FF2B5EF4-FFF2-40B4-BE49-F238E27FC236}">
                  <a16:creationId xmlns:a16="http://schemas.microsoft.com/office/drawing/2014/main" id="{BC074533-6DBC-42ED-A999-6F033627B543}"/>
                </a:ext>
              </a:extLst>
            </p:cNvPr>
            <p:cNvSpPr/>
            <p:nvPr/>
          </p:nvSpPr>
          <p:spPr>
            <a:xfrm>
              <a:off x="1554684" y="2640275"/>
              <a:ext cx="111483" cy="7549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bject 22">
              <a:extLst>
                <a:ext uri="{FF2B5EF4-FFF2-40B4-BE49-F238E27FC236}">
                  <a16:creationId xmlns:a16="http://schemas.microsoft.com/office/drawing/2014/main" id="{24057CB1-9B1C-4CFF-9E97-F27B942A9B1E}"/>
                </a:ext>
              </a:extLst>
            </p:cNvPr>
            <p:cNvSpPr/>
            <p:nvPr/>
          </p:nvSpPr>
          <p:spPr>
            <a:xfrm>
              <a:off x="1296628" y="2354079"/>
              <a:ext cx="539750" cy="541020"/>
            </a:xfrm>
            <a:custGeom>
              <a:avLst/>
              <a:gdLst/>
              <a:ahLst/>
              <a:cxnLst/>
              <a:rect l="l" t="t" r="r" b="b"/>
              <a:pathLst>
                <a:path w="539750" h="541019">
                  <a:moveTo>
                    <a:pt x="179082" y="0"/>
                  </a:moveTo>
                  <a:lnTo>
                    <a:pt x="155194" y="11137"/>
                  </a:lnTo>
                  <a:lnTo>
                    <a:pt x="152920" y="17373"/>
                  </a:lnTo>
                  <a:lnTo>
                    <a:pt x="171335" y="56845"/>
                  </a:lnTo>
                  <a:lnTo>
                    <a:pt x="160667" y="61823"/>
                  </a:lnTo>
                  <a:lnTo>
                    <a:pt x="152055" y="68176"/>
                  </a:lnTo>
                  <a:lnTo>
                    <a:pt x="146732" y="77036"/>
                  </a:lnTo>
                  <a:lnTo>
                    <a:pt x="145119" y="87246"/>
                  </a:lnTo>
                  <a:lnTo>
                    <a:pt x="147637" y="97650"/>
                  </a:lnTo>
                  <a:lnTo>
                    <a:pt x="175793" y="158064"/>
                  </a:lnTo>
                  <a:lnTo>
                    <a:pt x="165226" y="168483"/>
                  </a:lnTo>
                  <a:lnTo>
                    <a:pt x="157122" y="180960"/>
                  </a:lnTo>
                  <a:lnTo>
                    <a:pt x="151931" y="195131"/>
                  </a:lnTo>
                  <a:lnTo>
                    <a:pt x="150101" y="210629"/>
                  </a:lnTo>
                  <a:lnTo>
                    <a:pt x="150101" y="219087"/>
                  </a:lnTo>
                  <a:lnTo>
                    <a:pt x="151841" y="227101"/>
                  </a:lnTo>
                  <a:lnTo>
                    <a:pt x="154686" y="234556"/>
                  </a:lnTo>
                  <a:lnTo>
                    <a:pt x="121902" y="263699"/>
                  </a:lnTo>
                  <a:lnTo>
                    <a:pt x="101187" y="301477"/>
                  </a:lnTo>
                  <a:lnTo>
                    <a:pt x="94207" y="344225"/>
                  </a:lnTo>
                  <a:lnTo>
                    <a:pt x="102628" y="388277"/>
                  </a:lnTo>
                  <a:lnTo>
                    <a:pt x="112099" y="407684"/>
                  </a:lnTo>
                  <a:lnTo>
                    <a:pt x="124594" y="424886"/>
                  </a:lnTo>
                  <a:lnTo>
                    <a:pt x="139788" y="439699"/>
                  </a:lnTo>
                  <a:lnTo>
                    <a:pt x="157353" y="451942"/>
                  </a:lnTo>
                  <a:lnTo>
                    <a:pt x="144779" y="461625"/>
                  </a:lnTo>
                  <a:lnTo>
                    <a:pt x="133800" y="473040"/>
                  </a:lnTo>
                  <a:lnTo>
                    <a:pt x="124613" y="485992"/>
                  </a:lnTo>
                  <a:lnTo>
                    <a:pt x="117411" y="500291"/>
                  </a:lnTo>
                  <a:lnTo>
                    <a:pt x="20155" y="500303"/>
                  </a:lnTo>
                  <a:lnTo>
                    <a:pt x="12331" y="501892"/>
                  </a:lnTo>
                  <a:lnTo>
                    <a:pt x="5915" y="506225"/>
                  </a:lnTo>
                  <a:lnTo>
                    <a:pt x="1587" y="512648"/>
                  </a:lnTo>
                  <a:lnTo>
                    <a:pt x="0" y="520509"/>
                  </a:lnTo>
                  <a:lnTo>
                    <a:pt x="1589" y="528385"/>
                  </a:lnTo>
                  <a:lnTo>
                    <a:pt x="5922" y="534816"/>
                  </a:lnTo>
                  <a:lnTo>
                    <a:pt x="12349" y="539151"/>
                  </a:lnTo>
                  <a:lnTo>
                    <a:pt x="20218" y="540740"/>
                  </a:lnTo>
                  <a:lnTo>
                    <a:pt x="519061" y="540740"/>
                  </a:lnTo>
                  <a:lnTo>
                    <a:pt x="526930" y="539151"/>
                  </a:lnTo>
                  <a:lnTo>
                    <a:pt x="533357" y="534816"/>
                  </a:lnTo>
                  <a:lnTo>
                    <a:pt x="537690" y="528385"/>
                  </a:lnTo>
                  <a:lnTo>
                    <a:pt x="539280" y="520509"/>
                  </a:lnTo>
                  <a:lnTo>
                    <a:pt x="537693" y="512640"/>
                  </a:lnTo>
                  <a:lnTo>
                    <a:pt x="533351" y="506214"/>
                  </a:lnTo>
                  <a:lnTo>
                    <a:pt x="526942" y="501892"/>
                  </a:lnTo>
                  <a:lnTo>
                    <a:pt x="519074" y="500303"/>
                  </a:lnTo>
                  <a:lnTo>
                    <a:pt x="314013" y="500291"/>
                  </a:lnTo>
                  <a:lnTo>
                    <a:pt x="307619" y="487425"/>
                  </a:lnTo>
                  <a:lnTo>
                    <a:pt x="299564" y="475657"/>
                  </a:lnTo>
                  <a:lnTo>
                    <a:pt x="290027" y="465097"/>
                  </a:lnTo>
                  <a:lnTo>
                    <a:pt x="279184" y="455841"/>
                  </a:lnTo>
                  <a:lnTo>
                    <a:pt x="340769" y="426950"/>
                  </a:lnTo>
                  <a:lnTo>
                    <a:pt x="218434" y="426950"/>
                  </a:lnTo>
                  <a:lnTo>
                    <a:pt x="187007" y="419622"/>
                  </a:lnTo>
                  <a:lnTo>
                    <a:pt x="160580" y="401094"/>
                  </a:lnTo>
                  <a:lnTo>
                    <a:pt x="142671" y="372910"/>
                  </a:lnTo>
                  <a:lnTo>
                    <a:pt x="137117" y="342225"/>
                  </a:lnTo>
                  <a:lnTo>
                    <a:pt x="142836" y="312681"/>
                  </a:lnTo>
                  <a:lnTo>
                    <a:pt x="158509" y="287065"/>
                  </a:lnTo>
                  <a:lnTo>
                    <a:pt x="182816" y="268160"/>
                  </a:lnTo>
                  <a:lnTo>
                    <a:pt x="304559" y="268160"/>
                  </a:lnTo>
                  <a:lnTo>
                    <a:pt x="344500" y="249542"/>
                  </a:lnTo>
                  <a:lnTo>
                    <a:pt x="338933" y="237604"/>
                  </a:lnTo>
                  <a:lnTo>
                    <a:pt x="217525" y="237604"/>
                  </a:lnTo>
                  <a:lnTo>
                    <a:pt x="207036" y="235482"/>
                  </a:lnTo>
                  <a:lnTo>
                    <a:pt x="198461" y="229698"/>
                  </a:lnTo>
                  <a:lnTo>
                    <a:pt x="192674" y="221123"/>
                  </a:lnTo>
                  <a:lnTo>
                    <a:pt x="190550" y="210629"/>
                  </a:lnTo>
                  <a:lnTo>
                    <a:pt x="192676" y="200142"/>
                  </a:lnTo>
                  <a:lnTo>
                    <a:pt x="198466" y="191571"/>
                  </a:lnTo>
                  <a:lnTo>
                    <a:pt x="207042" y="185788"/>
                  </a:lnTo>
                  <a:lnTo>
                    <a:pt x="217525" y="183667"/>
                  </a:lnTo>
                  <a:lnTo>
                    <a:pt x="313784" y="183667"/>
                  </a:lnTo>
                  <a:lnTo>
                    <a:pt x="251167" y="49377"/>
                  </a:lnTo>
                  <a:lnTo>
                    <a:pt x="245532" y="41744"/>
                  </a:lnTo>
                  <a:lnTo>
                    <a:pt x="203733" y="41744"/>
                  </a:lnTo>
                  <a:lnTo>
                    <a:pt x="185318" y="2260"/>
                  </a:lnTo>
                  <a:lnTo>
                    <a:pt x="179082" y="0"/>
                  </a:lnTo>
                  <a:close/>
                </a:path>
                <a:path w="539750" h="541019">
                  <a:moveTo>
                    <a:pt x="491443" y="310759"/>
                  </a:moveTo>
                  <a:lnTo>
                    <a:pt x="483171" y="312788"/>
                  </a:lnTo>
                  <a:lnTo>
                    <a:pt x="251345" y="421538"/>
                  </a:lnTo>
                  <a:lnTo>
                    <a:pt x="218434" y="426950"/>
                  </a:lnTo>
                  <a:lnTo>
                    <a:pt x="340769" y="426950"/>
                  </a:lnTo>
                  <a:lnTo>
                    <a:pt x="501396" y="351599"/>
                  </a:lnTo>
                  <a:lnTo>
                    <a:pt x="508229" y="346528"/>
                  </a:lnTo>
                  <a:lnTo>
                    <a:pt x="512446" y="339470"/>
                  </a:lnTo>
                  <a:lnTo>
                    <a:pt x="513713" y="331346"/>
                  </a:lnTo>
                  <a:lnTo>
                    <a:pt x="511695" y="323075"/>
                  </a:lnTo>
                  <a:lnTo>
                    <a:pt x="506624" y="316245"/>
                  </a:lnTo>
                  <a:lnTo>
                    <a:pt x="499567" y="312026"/>
                  </a:lnTo>
                  <a:lnTo>
                    <a:pt x="491443" y="310759"/>
                  </a:lnTo>
                  <a:close/>
                </a:path>
                <a:path w="539750" h="541019">
                  <a:moveTo>
                    <a:pt x="286277" y="276682"/>
                  </a:moveTo>
                  <a:lnTo>
                    <a:pt x="231114" y="276682"/>
                  </a:lnTo>
                  <a:lnTo>
                    <a:pt x="240969" y="297802"/>
                  </a:lnTo>
                  <a:lnTo>
                    <a:pt x="286277" y="276682"/>
                  </a:lnTo>
                  <a:close/>
                </a:path>
                <a:path w="539750" h="541019">
                  <a:moveTo>
                    <a:pt x="304559" y="268160"/>
                  </a:moveTo>
                  <a:lnTo>
                    <a:pt x="182816" y="268160"/>
                  </a:lnTo>
                  <a:lnTo>
                    <a:pt x="190732" y="272304"/>
                  </a:lnTo>
                  <a:lnTo>
                    <a:pt x="199199" y="275416"/>
                  </a:lnTo>
                  <a:lnTo>
                    <a:pt x="208151" y="277374"/>
                  </a:lnTo>
                  <a:lnTo>
                    <a:pt x="217525" y="278053"/>
                  </a:lnTo>
                  <a:lnTo>
                    <a:pt x="222173" y="278053"/>
                  </a:lnTo>
                  <a:lnTo>
                    <a:pt x="226733" y="277583"/>
                  </a:lnTo>
                  <a:lnTo>
                    <a:pt x="231114" y="276682"/>
                  </a:lnTo>
                  <a:lnTo>
                    <a:pt x="286277" y="276682"/>
                  </a:lnTo>
                  <a:lnTo>
                    <a:pt x="304559" y="268160"/>
                  </a:lnTo>
                  <a:close/>
                </a:path>
                <a:path w="539750" h="541019">
                  <a:moveTo>
                    <a:pt x="313784" y="183667"/>
                  </a:moveTo>
                  <a:lnTo>
                    <a:pt x="217525" y="183667"/>
                  </a:lnTo>
                  <a:lnTo>
                    <a:pt x="228007" y="185788"/>
                  </a:lnTo>
                  <a:lnTo>
                    <a:pt x="236578" y="191571"/>
                  </a:lnTo>
                  <a:lnTo>
                    <a:pt x="242364" y="200142"/>
                  </a:lnTo>
                  <a:lnTo>
                    <a:pt x="244487" y="210629"/>
                  </a:lnTo>
                  <a:lnTo>
                    <a:pt x="242364" y="221123"/>
                  </a:lnTo>
                  <a:lnTo>
                    <a:pt x="236578" y="229698"/>
                  </a:lnTo>
                  <a:lnTo>
                    <a:pt x="228007" y="235482"/>
                  </a:lnTo>
                  <a:lnTo>
                    <a:pt x="217525" y="237604"/>
                  </a:lnTo>
                  <a:lnTo>
                    <a:pt x="338933" y="237604"/>
                  </a:lnTo>
                  <a:lnTo>
                    <a:pt x="313784" y="183667"/>
                  </a:lnTo>
                  <a:close/>
                </a:path>
                <a:path w="539750" h="541019">
                  <a:moveTo>
                    <a:pt x="225737" y="33823"/>
                  </a:moveTo>
                  <a:lnTo>
                    <a:pt x="215328" y="36334"/>
                  </a:lnTo>
                  <a:lnTo>
                    <a:pt x="203733" y="41744"/>
                  </a:lnTo>
                  <a:lnTo>
                    <a:pt x="245532" y="41744"/>
                  </a:lnTo>
                  <a:lnTo>
                    <a:pt x="244808" y="40765"/>
                  </a:lnTo>
                  <a:lnTo>
                    <a:pt x="235948" y="35440"/>
                  </a:lnTo>
                  <a:lnTo>
                    <a:pt x="225737" y="33823"/>
                  </a:lnTo>
                  <a:close/>
                </a:path>
              </a:pathLst>
            </a:custGeom>
            <a:solidFill>
              <a:srgbClr val="7D868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8" name="Line 3">
            <a:extLst>
              <a:ext uri="{FF2B5EF4-FFF2-40B4-BE49-F238E27FC236}">
                <a16:creationId xmlns:a16="http://schemas.microsoft.com/office/drawing/2014/main" id="{8BD38314-83C1-4EAB-A07F-F0495D094291}"/>
              </a:ext>
            </a:extLst>
          </p:cNvPr>
          <p:cNvSpPr>
            <a:spLocks noChangeShapeType="1"/>
          </p:cNvSpPr>
          <p:nvPr/>
        </p:nvSpPr>
        <p:spPr bwMode="auto">
          <a:xfrm>
            <a:off x="488849" y="1032384"/>
            <a:ext cx="8077200" cy="0"/>
          </a:xfrm>
          <a:prstGeom prst="line">
            <a:avLst/>
          </a:prstGeom>
          <a:noFill/>
          <a:ln w="12700">
            <a:solidFill>
              <a:srgbClr val="FFCD3F"/>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51" name="object 36">
            <a:extLst>
              <a:ext uri="{FF2B5EF4-FFF2-40B4-BE49-F238E27FC236}">
                <a16:creationId xmlns:a16="http://schemas.microsoft.com/office/drawing/2014/main" id="{6BD037AE-EFAD-48EE-A1B3-A947E829771F}"/>
              </a:ext>
            </a:extLst>
          </p:cNvPr>
          <p:cNvSpPr txBox="1"/>
          <p:nvPr/>
        </p:nvSpPr>
        <p:spPr>
          <a:xfrm>
            <a:off x="488753" y="4051162"/>
            <a:ext cx="702655" cy="881010"/>
          </a:xfrm>
          <a:prstGeom prst="rect">
            <a:avLst/>
          </a:prstGeom>
        </p:spPr>
        <p:txBody>
          <a:bodyPr vert="horz" wrap="square" lIns="0" tIns="72390" rIns="0" bIns="0" rtlCol="0">
            <a:spAutoFit/>
          </a:bodyPr>
          <a:lstStyle/>
          <a:p>
            <a:pPr marL="12700" marR="0" lvl="0" indent="0" algn="l" defTabSz="914400" rtl="0" eaLnBrk="1" fontAlgn="auto" latinLnBrk="0" hangingPunct="1">
              <a:lnSpc>
                <a:spcPct val="100000"/>
              </a:lnSpc>
              <a:spcBef>
                <a:spcPts val="570"/>
              </a:spcBef>
              <a:spcAft>
                <a:spcPts val="0"/>
              </a:spcAft>
              <a:buClrTx/>
              <a:buSzTx/>
              <a:buFontTx/>
              <a:buNone/>
              <a:tabLst/>
              <a:defRPr/>
            </a:pPr>
            <a:r>
              <a:rPr lang="en-US" sz="2000" b="1" dirty="0">
                <a:solidFill>
                  <a:srgbClr val="FFC000"/>
                </a:solidFill>
                <a:latin typeface="Arial Black" panose="020B0A04020102020204" pitchFamily="34" charset="0"/>
                <a:cs typeface="Arial" panose="020B0604020202020204" pitchFamily="34" charset="0"/>
              </a:rPr>
              <a:t>21</a:t>
            </a:r>
            <a:endParaRPr kumimoji="0" sz="2000" b="1" i="0" u="none" strike="noStrike" kern="1200" cap="none" spc="0" normalizeH="0" baseline="0" noProof="0" dirty="0">
              <a:ln>
                <a:noFill/>
              </a:ln>
              <a:solidFill>
                <a:srgbClr val="FFC000"/>
              </a:solidFill>
              <a:effectLst/>
              <a:uLnTx/>
              <a:uFillTx/>
              <a:latin typeface="Arial Black" panose="020B0A04020102020204" pitchFamily="34" charset="0"/>
              <a:ea typeface="+mn-ea"/>
              <a:cs typeface="Arial" panose="020B0604020202020204" pitchFamily="34" charset="0"/>
            </a:endParaRPr>
          </a:p>
          <a:p>
            <a:pPr marL="20955" marR="508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Products</a:t>
            </a:r>
          </a:p>
          <a:p>
            <a:pPr marL="20955" marR="508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on the </a:t>
            </a:r>
          </a:p>
          <a:p>
            <a:pPr marL="20955" marR="508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Market</a:t>
            </a:r>
            <a:endParaRPr kumimoji="0" sz="1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p:txBody>
      </p:sp>
      <p:grpSp>
        <p:nvGrpSpPr>
          <p:cNvPr id="152" name="Graphic 3">
            <a:extLst>
              <a:ext uri="{FF2B5EF4-FFF2-40B4-BE49-F238E27FC236}">
                <a16:creationId xmlns:a16="http://schemas.microsoft.com/office/drawing/2014/main" id="{06711292-BBA2-4E89-947A-4CD2C692EC63}"/>
              </a:ext>
            </a:extLst>
          </p:cNvPr>
          <p:cNvGrpSpPr/>
          <p:nvPr/>
        </p:nvGrpSpPr>
        <p:grpSpPr>
          <a:xfrm>
            <a:off x="1100030" y="4695124"/>
            <a:ext cx="500443" cy="42862"/>
            <a:chOff x="2506408" y="2808636"/>
            <a:chExt cx="500443" cy="42862"/>
          </a:xfrm>
          <a:solidFill>
            <a:srgbClr val="000000"/>
          </a:solidFill>
        </p:grpSpPr>
        <p:sp>
          <p:nvSpPr>
            <p:cNvPr id="153" name="Freeform: Shape 152">
              <a:extLst>
                <a:ext uri="{FF2B5EF4-FFF2-40B4-BE49-F238E27FC236}">
                  <a16:creationId xmlns:a16="http://schemas.microsoft.com/office/drawing/2014/main" id="{9B224FC2-7EE1-4B5C-A132-8F58E556C08B}"/>
                </a:ext>
              </a:extLst>
            </p:cNvPr>
            <p:cNvSpPr/>
            <p:nvPr/>
          </p:nvSpPr>
          <p:spPr>
            <a:xfrm>
              <a:off x="2523362" y="2830067"/>
              <a:ext cx="483489" cy="9525"/>
            </a:xfrm>
            <a:custGeom>
              <a:avLst/>
              <a:gdLst>
                <a:gd name="connsiteX0" fmla="*/ 0 w 483489"/>
                <a:gd name="connsiteY0" fmla="*/ 0 h 9525"/>
                <a:gd name="connsiteX1" fmla="*/ 483489 w 483489"/>
                <a:gd name="connsiteY1" fmla="*/ 0 h 9525"/>
              </a:gdLst>
              <a:ahLst/>
              <a:cxnLst>
                <a:cxn ang="0">
                  <a:pos x="connsiteX0" y="connsiteY0"/>
                </a:cxn>
                <a:cxn ang="0">
                  <a:pos x="connsiteX1" y="connsiteY1"/>
                </a:cxn>
              </a:cxnLst>
              <a:rect l="l" t="t" r="r" b="b"/>
              <a:pathLst>
                <a:path w="483489" h="9525">
                  <a:moveTo>
                    <a:pt x="0" y="0"/>
                  </a:moveTo>
                  <a:lnTo>
                    <a:pt x="483489" y="0"/>
                  </a:lnTo>
                </a:path>
              </a:pathLst>
            </a:custGeom>
            <a:ln w="9525"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88CAF95B-B19F-45DB-B2EF-33AE3AF28262}"/>
                </a:ext>
              </a:extLst>
            </p:cNvPr>
            <p:cNvSpPr/>
            <p:nvPr/>
          </p:nvSpPr>
          <p:spPr>
            <a:xfrm>
              <a:off x="2506408" y="2808636"/>
              <a:ext cx="42862" cy="42862"/>
            </a:xfrm>
            <a:custGeom>
              <a:avLst/>
              <a:gdLst>
                <a:gd name="connsiteX0" fmla="*/ 42862 w 42862"/>
                <a:gd name="connsiteY0" fmla="*/ 21431 h 42862"/>
                <a:gd name="connsiteX1" fmla="*/ 21431 w 42862"/>
                <a:gd name="connsiteY1" fmla="*/ 42862 h 42862"/>
                <a:gd name="connsiteX2" fmla="*/ 0 w 42862"/>
                <a:gd name="connsiteY2" fmla="*/ 21431 h 42862"/>
                <a:gd name="connsiteX3" fmla="*/ 21431 w 42862"/>
                <a:gd name="connsiteY3" fmla="*/ 0 h 42862"/>
                <a:gd name="connsiteX4" fmla="*/ 42862 w 42862"/>
                <a:gd name="connsiteY4" fmla="*/ 2143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2862">
                  <a:moveTo>
                    <a:pt x="42862" y="21431"/>
                  </a:moveTo>
                  <a:cubicBezTo>
                    <a:pt x="42862" y="33267"/>
                    <a:pt x="33267" y="42862"/>
                    <a:pt x="21431" y="42862"/>
                  </a:cubicBezTo>
                  <a:cubicBezTo>
                    <a:pt x="9595" y="42862"/>
                    <a:pt x="0" y="33267"/>
                    <a:pt x="0" y="21431"/>
                  </a:cubicBezTo>
                  <a:cubicBezTo>
                    <a:pt x="0" y="9595"/>
                    <a:pt x="9595" y="0"/>
                    <a:pt x="21431" y="0"/>
                  </a:cubicBezTo>
                  <a:cubicBezTo>
                    <a:pt x="33267" y="0"/>
                    <a:pt x="42862" y="9595"/>
                    <a:pt x="42862" y="21431"/>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1" name="TextBox 140">
            <a:extLst>
              <a:ext uri="{FF2B5EF4-FFF2-40B4-BE49-F238E27FC236}">
                <a16:creationId xmlns:a16="http://schemas.microsoft.com/office/drawing/2014/main" id="{A5D6710F-EA5E-4A59-B878-3CC3619D5560}"/>
              </a:ext>
            </a:extLst>
          </p:cNvPr>
          <p:cNvSpPr txBox="1"/>
          <p:nvPr/>
        </p:nvSpPr>
        <p:spPr>
          <a:xfrm>
            <a:off x="3430665" y="661130"/>
            <a:ext cx="21340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lang="en-US" i="1" dirty="0">
                <a:solidFill>
                  <a:prstClr val="black"/>
                </a:solidFill>
                <a:latin typeface="Calibri" panose="020F0502020204030204"/>
              </a:rPr>
              <a:t>FY2021 At a Glance</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nvGrpSpPr>
          <p:cNvPr id="142" name="Group 141">
            <a:extLst>
              <a:ext uri="{FF2B5EF4-FFF2-40B4-BE49-F238E27FC236}">
                <a16:creationId xmlns:a16="http://schemas.microsoft.com/office/drawing/2014/main" id="{9309CEDE-6D98-4543-BD92-F346F2C52599}"/>
              </a:ext>
            </a:extLst>
          </p:cNvPr>
          <p:cNvGrpSpPr/>
          <p:nvPr/>
        </p:nvGrpSpPr>
        <p:grpSpPr>
          <a:xfrm>
            <a:off x="975466" y="1344756"/>
            <a:ext cx="2425700" cy="642288"/>
            <a:chOff x="940227" y="1419665"/>
            <a:chExt cx="2425700" cy="642288"/>
          </a:xfrm>
        </p:grpSpPr>
        <p:sp>
          <p:nvSpPr>
            <p:cNvPr id="147" name="object 34">
              <a:extLst>
                <a:ext uri="{FF2B5EF4-FFF2-40B4-BE49-F238E27FC236}">
                  <a16:creationId xmlns:a16="http://schemas.microsoft.com/office/drawing/2014/main" id="{09D64E28-D9AE-41FF-821E-8F097614C4D5}"/>
                </a:ext>
              </a:extLst>
            </p:cNvPr>
            <p:cNvSpPr txBox="1"/>
            <p:nvPr/>
          </p:nvSpPr>
          <p:spPr>
            <a:xfrm>
              <a:off x="940227" y="1419665"/>
              <a:ext cx="2425700" cy="3206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000" b="1" i="0" u="none" strike="noStrike" kern="1200" cap="none" spc="0" normalizeH="0" baseline="0" noProof="0" dirty="0">
                  <a:ln>
                    <a:noFill/>
                  </a:ln>
                  <a:solidFill>
                    <a:srgbClr val="FFC906"/>
                  </a:solidFill>
                  <a:effectLst/>
                  <a:uLnTx/>
                  <a:uFillTx/>
                  <a:latin typeface="Arial Black" panose="020B0A04020102020204" pitchFamily="34" charset="0"/>
                  <a:ea typeface="+mn-ea"/>
                  <a:cs typeface="Arial" panose="020B0604020202020204" pitchFamily="34" charset="0"/>
                </a:rPr>
                <a:t>$211.4 million </a:t>
              </a:r>
              <a:endParaRPr kumimoji="0" sz="2000" b="0" i="0" u="none" strike="noStrike" kern="1200" cap="none" spc="0" normalizeH="0" baseline="0" noProof="0" dirty="0">
                <a:ln>
                  <a:noFill/>
                </a:ln>
                <a:solidFill>
                  <a:srgbClr val="FFC906"/>
                </a:solidFill>
                <a:effectLst/>
                <a:uLnTx/>
                <a:uFillTx/>
                <a:latin typeface="Arial Black" panose="020B0A04020102020204" pitchFamily="34" charset="0"/>
                <a:ea typeface="+mn-ea"/>
                <a:cs typeface="Arial" panose="020B0604020202020204" pitchFamily="34" charset="0"/>
              </a:endParaRPr>
            </a:p>
          </p:txBody>
        </p:sp>
        <p:sp>
          <p:nvSpPr>
            <p:cNvPr id="158" name="object 16">
              <a:extLst>
                <a:ext uri="{FF2B5EF4-FFF2-40B4-BE49-F238E27FC236}">
                  <a16:creationId xmlns:a16="http://schemas.microsoft.com/office/drawing/2014/main" id="{01E38262-0218-4ED2-9E12-5EC3BB764074}"/>
                </a:ext>
              </a:extLst>
            </p:cNvPr>
            <p:cNvSpPr txBox="1"/>
            <p:nvPr/>
          </p:nvSpPr>
          <p:spPr>
            <a:xfrm>
              <a:off x="993381" y="1715704"/>
              <a:ext cx="1546686" cy="34624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Research</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Funding</a:t>
              </a:r>
              <a:endParaRPr kumimoji="0" sz="1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p:txBody>
        </p:sp>
      </p:grpSp>
      <p:grpSp>
        <p:nvGrpSpPr>
          <p:cNvPr id="159" name="Group 158">
            <a:extLst>
              <a:ext uri="{FF2B5EF4-FFF2-40B4-BE49-F238E27FC236}">
                <a16:creationId xmlns:a16="http://schemas.microsoft.com/office/drawing/2014/main" id="{12FDAB6A-0EC5-4C7B-85BC-9C383A15DF7A}"/>
              </a:ext>
            </a:extLst>
          </p:cNvPr>
          <p:cNvGrpSpPr/>
          <p:nvPr/>
        </p:nvGrpSpPr>
        <p:grpSpPr>
          <a:xfrm>
            <a:off x="1731625" y="1856675"/>
            <a:ext cx="657605" cy="42862"/>
            <a:chOff x="1706658" y="1876046"/>
            <a:chExt cx="657605" cy="42862"/>
          </a:xfrm>
        </p:grpSpPr>
        <p:sp>
          <p:nvSpPr>
            <p:cNvPr id="160" name="Freeform: Shape 159">
              <a:extLst>
                <a:ext uri="{FF2B5EF4-FFF2-40B4-BE49-F238E27FC236}">
                  <a16:creationId xmlns:a16="http://schemas.microsoft.com/office/drawing/2014/main" id="{8DE03C34-B17C-47D8-83C8-DF126DDC1ADE}"/>
                </a:ext>
              </a:extLst>
            </p:cNvPr>
            <p:cNvSpPr/>
            <p:nvPr/>
          </p:nvSpPr>
          <p:spPr>
            <a:xfrm>
              <a:off x="1723517" y="1897477"/>
              <a:ext cx="640746" cy="9525"/>
            </a:xfrm>
            <a:custGeom>
              <a:avLst/>
              <a:gdLst>
                <a:gd name="connsiteX0" fmla="*/ 0 w 640746"/>
                <a:gd name="connsiteY0" fmla="*/ 0 h 9525"/>
                <a:gd name="connsiteX1" fmla="*/ 640747 w 640746"/>
                <a:gd name="connsiteY1" fmla="*/ 0 h 9525"/>
              </a:gdLst>
              <a:ahLst/>
              <a:cxnLst>
                <a:cxn ang="0">
                  <a:pos x="connsiteX0" y="connsiteY0"/>
                </a:cxn>
                <a:cxn ang="0">
                  <a:pos x="connsiteX1" y="connsiteY1"/>
                </a:cxn>
              </a:cxnLst>
              <a:rect l="l" t="t" r="r" b="b"/>
              <a:pathLst>
                <a:path w="640746" h="9525">
                  <a:moveTo>
                    <a:pt x="0" y="0"/>
                  </a:moveTo>
                  <a:lnTo>
                    <a:pt x="640747" y="0"/>
                  </a:lnTo>
                </a:path>
              </a:pathLst>
            </a:custGeom>
            <a:ln w="9525" cap="flat">
              <a:solidFill>
                <a:srgbClr val="7D868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B30A42F8-0039-44B5-A82E-A4B4469D6656}"/>
                </a:ext>
              </a:extLst>
            </p:cNvPr>
            <p:cNvSpPr/>
            <p:nvPr/>
          </p:nvSpPr>
          <p:spPr>
            <a:xfrm>
              <a:off x="1706658" y="1876046"/>
              <a:ext cx="42862" cy="42862"/>
            </a:xfrm>
            <a:custGeom>
              <a:avLst/>
              <a:gdLst>
                <a:gd name="connsiteX0" fmla="*/ 42862 w 42862"/>
                <a:gd name="connsiteY0" fmla="*/ 21431 h 42862"/>
                <a:gd name="connsiteX1" fmla="*/ 21431 w 42862"/>
                <a:gd name="connsiteY1" fmla="*/ 42863 h 42862"/>
                <a:gd name="connsiteX2" fmla="*/ 0 w 42862"/>
                <a:gd name="connsiteY2" fmla="*/ 21431 h 42862"/>
                <a:gd name="connsiteX3" fmla="*/ 21431 w 42862"/>
                <a:gd name="connsiteY3" fmla="*/ 0 h 42862"/>
                <a:gd name="connsiteX4" fmla="*/ 42862 w 42862"/>
                <a:gd name="connsiteY4" fmla="*/ 2143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2862">
                  <a:moveTo>
                    <a:pt x="42862" y="21431"/>
                  </a:moveTo>
                  <a:cubicBezTo>
                    <a:pt x="42862" y="33267"/>
                    <a:pt x="33267" y="42863"/>
                    <a:pt x="21431" y="42863"/>
                  </a:cubicBezTo>
                  <a:cubicBezTo>
                    <a:pt x="9595" y="42863"/>
                    <a:pt x="0" y="33267"/>
                    <a:pt x="0" y="21431"/>
                  </a:cubicBezTo>
                  <a:cubicBezTo>
                    <a:pt x="0" y="9595"/>
                    <a:pt x="9595" y="0"/>
                    <a:pt x="21431" y="0"/>
                  </a:cubicBezTo>
                  <a:cubicBezTo>
                    <a:pt x="33267" y="0"/>
                    <a:pt x="42862" y="9595"/>
                    <a:pt x="42862" y="21431"/>
                  </a:cubicBezTo>
                  <a:close/>
                </a:path>
              </a:pathLst>
            </a:custGeom>
            <a:solidFill>
              <a:srgbClr val="7D868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18785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Text Box 4"/>
          <p:cNvSpPr txBox="1">
            <a:spLocks noChangeArrowheads="1"/>
          </p:cNvSpPr>
          <p:nvPr/>
        </p:nvSpPr>
        <p:spPr bwMode="auto">
          <a:xfrm>
            <a:off x="-381000" y="137812"/>
            <a:ext cx="9906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Off the Lab Bench and into the Marketplace: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Achieving Success Together</a:t>
            </a:r>
          </a:p>
        </p:txBody>
      </p:sp>
      <p:sp>
        <p:nvSpPr>
          <p:cNvPr id="144390" name="Rectangle 6"/>
          <p:cNvSpPr>
            <a:spLocks noChangeArrowheads="1"/>
          </p:cNvSpPr>
          <p:nvPr/>
        </p:nvSpPr>
        <p:spPr bwMode="auto">
          <a:xfrm>
            <a:off x="228600" y="1608727"/>
            <a:ext cx="5638800" cy="210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rPr>
              <a:t>Key drivers: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800100" marR="0" lvl="0" indent="-342900" algn="l" defTabSz="914400" rtl="0" eaLnBrk="0" fontAlgn="base" latinLnBrk="0" hangingPunct="0">
              <a:lnSpc>
                <a:spcPct val="100000"/>
              </a:lnSpc>
              <a:spcBef>
                <a:spcPct val="0"/>
              </a:spcBef>
              <a:spcAft>
                <a:spcPts val="600"/>
              </a:spcAft>
              <a:buClr>
                <a:srgbClr val="CC990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Valuable intellectual property</a:t>
            </a:r>
          </a:p>
          <a:p>
            <a:pPr marL="800100" marR="0" lvl="0" indent="-342900" algn="l" defTabSz="914400" rtl="0" eaLnBrk="0" fontAlgn="base" latinLnBrk="0" hangingPunct="0">
              <a:lnSpc>
                <a:spcPct val="100000"/>
              </a:lnSpc>
              <a:spcBef>
                <a:spcPct val="0"/>
              </a:spcBef>
              <a:spcAft>
                <a:spcPts val="600"/>
              </a:spcAft>
              <a:buClr>
                <a:srgbClr val="CC990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Commercial partners</a:t>
            </a:r>
          </a:p>
          <a:p>
            <a:pPr marL="800100" marR="0" lvl="0" indent="-342900" algn="l" defTabSz="914400" rtl="0" eaLnBrk="0" fontAlgn="base" latinLnBrk="0" hangingPunct="0">
              <a:lnSpc>
                <a:spcPct val="100000"/>
              </a:lnSpc>
              <a:spcBef>
                <a:spcPct val="0"/>
              </a:spcBef>
              <a:spcAft>
                <a:spcPts val="600"/>
              </a:spcAft>
              <a:buClr>
                <a:srgbClr val="CC990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Effective technology transfer</a:t>
            </a:r>
          </a:p>
          <a:p>
            <a:pPr marL="800100" marR="0" lvl="0" indent="-342900" algn="l" defTabSz="914400" rtl="0" eaLnBrk="0" fontAlgn="base" latinLnBrk="0" hangingPunct="0">
              <a:lnSpc>
                <a:spcPct val="100000"/>
              </a:lnSpc>
              <a:spcBef>
                <a:spcPct val="0"/>
              </a:spcBef>
              <a:spcAft>
                <a:spcPts val="600"/>
              </a:spcAft>
              <a:buClr>
                <a:srgbClr val="CC990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Successful R&amp;D and commercialization</a:t>
            </a:r>
          </a:p>
        </p:txBody>
      </p:sp>
      <p:sp>
        <p:nvSpPr>
          <p:cNvPr id="144423" name="Rectangle 39"/>
          <p:cNvSpPr>
            <a:spLocks noChangeArrowheads="1"/>
          </p:cNvSpPr>
          <p:nvPr/>
        </p:nvSpPr>
        <p:spPr bwMode="auto">
          <a:xfrm>
            <a:off x="76200" y="518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Slide Number Placeholder 1"/>
          <p:cNvSpPr>
            <a:spLocks noGrp="1"/>
          </p:cNvSpPr>
          <p:nvPr>
            <p:ph type="sldNum" sz="quarter" idx="12"/>
          </p:nvPr>
        </p:nvSpPr>
        <p:spPr>
          <a:xfrm>
            <a:off x="0" y="6550010"/>
            <a:ext cx="603019" cy="30799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DDEB2E-01F6-49B4-A15C-47F7E883D07B}" type="slidenum">
              <a:rPr kumimoji="0" lang="en-US" altLang="en-US" sz="1300" b="0" i="0" u="none" strike="noStrike" kern="1200" cap="none" spc="0" normalizeH="0" baseline="0" noProof="0" smtClean="0">
                <a:ln>
                  <a:noFill/>
                </a:ln>
                <a:solidFill>
                  <a:srgbClr val="FFFFFF"/>
                </a:solidFill>
                <a:effectLst/>
                <a:uLnTx/>
                <a:uFillTx/>
                <a:latin typeface="Helvetica" panose="020B0604020202020204" pitchFamily="34" charset="0"/>
                <a:ea typeface="+mn-ea"/>
                <a:cs typeface="Helvetica"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p:txBody>
      </p:sp>
      <p:pic>
        <p:nvPicPr>
          <p:cNvPr id="2050" name="Picture 2" descr="A hand wearing a blue glove positions a small square on a microscope">
            <a:extLst>
              <a:ext uri="{FF2B5EF4-FFF2-40B4-BE49-F238E27FC236}">
                <a16:creationId xmlns:a16="http://schemas.microsoft.com/office/drawing/2014/main" id="{67C58ED7-312A-486C-B797-19AAB71100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19" y="5085405"/>
            <a:ext cx="1600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90AC44CB-EB22-4DD0-BC2C-A96C0B74D9CA}"/>
              </a:ext>
            </a:extLst>
          </p:cNvPr>
          <p:cNvSpPr>
            <a:spLocks noChangeArrowheads="1"/>
          </p:cNvSpPr>
          <p:nvPr/>
        </p:nvSpPr>
        <p:spPr bwMode="auto">
          <a:xfrm>
            <a:off x="3200400" y="4252344"/>
            <a:ext cx="57150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rPr>
              <a:t>Factors that impact IP validity and value:</a:t>
            </a:r>
          </a:p>
          <a:p>
            <a:pPr marL="457200" marR="0" lvl="0" indent="0" algn="l" defTabSz="914400" rtl="0" eaLnBrk="0" fontAlgn="base" latinLnBrk="0" hangingPunct="0">
              <a:lnSpc>
                <a:spcPct val="100000"/>
              </a:lnSpc>
              <a:spcBef>
                <a:spcPct val="0"/>
              </a:spcBef>
              <a:spcAft>
                <a:spcPts val="600"/>
              </a:spcAft>
              <a:buClr>
                <a:srgbClr val="CC9900"/>
              </a:buClr>
              <a:buSzPct val="100000"/>
              <a:buFontTx/>
              <a:buNone/>
              <a:tabLst/>
              <a:defRPr/>
            </a:pPr>
            <a:endPar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800100" marR="0" lvl="0" indent="-342900" algn="l" defTabSz="914400" rtl="0" eaLnBrk="0" fontAlgn="base" latinLnBrk="0" hangingPunct="0">
              <a:lnSpc>
                <a:spcPct val="100000"/>
              </a:lnSpc>
              <a:spcBef>
                <a:spcPct val="0"/>
              </a:spcBef>
              <a:spcAft>
                <a:spcPts val="600"/>
              </a:spcAft>
              <a:buClr>
                <a:srgbClr val="CC990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Protection before publication </a:t>
            </a:r>
          </a:p>
          <a:p>
            <a:pPr marL="800100" marR="0" lvl="0" indent="-342900" algn="l" defTabSz="914400" rtl="0" eaLnBrk="0" fontAlgn="base" latinLnBrk="0" hangingPunct="0">
              <a:lnSpc>
                <a:spcPct val="100000"/>
              </a:lnSpc>
              <a:spcBef>
                <a:spcPct val="0"/>
              </a:spcBef>
              <a:spcAft>
                <a:spcPts val="600"/>
              </a:spcAft>
              <a:buClr>
                <a:srgbClr val="CC990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Correct inventorship and funding</a:t>
            </a:r>
          </a:p>
          <a:p>
            <a:pPr marL="800100" marR="0" lvl="0" indent="-342900" algn="l" defTabSz="914400" rtl="0" eaLnBrk="0" fontAlgn="base" latinLnBrk="0" hangingPunct="0">
              <a:lnSpc>
                <a:spcPct val="100000"/>
              </a:lnSpc>
              <a:spcBef>
                <a:spcPct val="0"/>
              </a:spcBef>
              <a:spcAft>
                <a:spcPts val="600"/>
              </a:spcAft>
              <a:buClr>
                <a:srgbClr val="CC990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Disclosure of material references</a:t>
            </a:r>
          </a:p>
          <a:p>
            <a:pPr marL="800100" marR="0" lvl="0" indent="-342900" algn="l" defTabSz="914400" rtl="0" eaLnBrk="0" fontAlgn="base" latinLnBrk="0" hangingPunct="0">
              <a:lnSpc>
                <a:spcPct val="100000"/>
              </a:lnSpc>
              <a:spcBef>
                <a:spcPct val="0"/>
              </a:spcBef>
              <a:spcAft>
                <a:spcPts val="600"/>
              </a:spcAft>
              <a:buClr>
                <a:srgbClr val="CC990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Broad protection </a:t>
            </a:r>
          </a:p>
        </p:txBody>
      </p:sp>
      <p:sp>
        <p:nvSpPr>
          <p:cNvPr id="12" name="TextBox 11">
            <a:extLst>
              <a:ext uri="{FF2B5EF4-FFF2-40B4-BE49-F238E27FC236}">
                <a16:creationId xmlns:a16="http://schemas.microsoft.com/office/drawing/2014/main" id="{12D78CD3-6D59-4B8B-AF67-B8429C67CC09}"/>
              </a:ext>
            </a:extLst>
          </p:cNvPr>
          <p:cNvSpPr txBox="1"/>
          <p:nvPr/>
        </p:nvSpPr>
        <p:spPr>
          <a:xfrm>
            <a:off x="0" y="3881943"/>
            <a:ext cx="9144000" cy="246221"/>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812CBCB-8E05-4241-A051-E14F79B9917C}"/>
              </a:ext>
            </a:extLst>
          </p:cNvPr>
          <p:cNvPicPr>
            <a:picLocks noChangeAspect="1"/>
          </p:cNvPicPr>
          <p:nvPr/>
        </p:nvPicPr>
        <p:blipFill>
          <a:blip r:embed="rId4"/>
          <a:stretch>
            <a:fillRect/>
          </a:stretch>
        </p:blipFill>
        <p:spPr>
          <a:xfrm>
            <a:off x="6705600" y="2141493"/>
            <a:ext cx="1504950" cy="1484884"/>
          </a:xfrm>
          <a:prstGeom prst="rect">
            <a:avLst/>
          </a:prstGeom>
        </p:spPr>
      </p:pic>
    </p:spTree>
    <p:extLst>
      <p:ext uri="{BB962C8B-B14F-4D97-AF65-F5344CB8AC3E}">
        <p14:creationId xmlns:p14="http://schemas.microsoft.com/office/powerpoint/2010/main" val="154402112"/>
      </p:ext>
    </p:extLst>
  </p:cSld>
  <p:clrMapOvr>
    <a:masterClrMapping/>
  </p:clrMapOvr>
  <p:transition/>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Custom 1">
      <a:dk1>
        <a:sysClr val="windowText" lastClr="000000"/>
      </a:dk1>
      <a:lt1>
        <a:sysClr val="window" lastClr="FFFFFF"/>
      </a:lt1>
      <a:dk2>
        <a:srgbClr val="1F497D"/>
      </a:dk2>
      <a:lt2>
        <a:srgbClr val="EEECE1"/>
      </a:lt2>
      <a:accent1>
        <a:srgbClr val="262626"/>
      </a:accent1>
      <a:accent2>
        <a:srgbClr val="FDC60F"/>
      </a:accent2>
      <a:accent3>
        <a:srgbClr val="997200"/>
      </a:accent3>
      <a:accent4>
        <a:srgbClr val="595959"/>
      </a:accent4>
      <a:accent5>
        <a:srgbClr val="00B050"/>
      </a:accent5>
      <a:accent6>
        <a:srgbClr val="FFDA8F"/>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A404354-1C83-A941-BD6B-EFF3AA82C30D}" vid="{D9AEB95B-2F2D-6B4F-B5FB-49A25E0A3261}"/>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rtl="0">
          <a:defRPr dirty="0" smtClean="0"/>
        </a:defPPr>
      </a:lstStyle>
    </a:txDef>
  </a:objectDefaults>
  <a:extraClrSchemeLst/>
  <a:extLst>
    <a:ext uri="{05A4C25C-085E-4340-85A3-A5531E510DB2}">
      <thm15:themeFamily xmlns:thm15="http://schemas.microsoft.com/office/thememl/2012/main" name="Custom-01" id="{5E987EB9-C24C-4DA1-A8F3-4DE7A629A211}" vid="{B5264CAE-F3A8-427A-8AA0-2DA8EEEC9E1E}"/>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9523</TotalTime>
  <Words>1102</Words>
  <Application>Microsoft Office PowerPoint</Application>
  <PresentationFormat>On-screen Show (4:3)</PresentationFormat>
  <Paragraphs>308</Paragraphs>
  <Slides>23</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23</vt:i4>
      </vt:variant>
    </vt:vector>
  </HeadingPairs>
  <TitlesOfParts>
    <vt:vector size="39" baseType="lpstr">
      <vt:lpstr>Arial</vt:lpstr>
      <vt:lpstr>Arial Black</vt:lpstr>
      <vt:lpstr>Calibri</vt:lpstr>
      <vt:lpstr>Calibri Light</vt:lpstr>
      <vt:lpstr>Comic Sans MS</vt:lpstr>
      <vt:lpstr>Courier New</vt:lpstr>
      <vt:lpstr>Gotham Black</vt:lpstr>
      <vt:lpstr>Helvetica</vt:lpstr>
      <vt:lpstr>Helvetica Neue</vt:lpstr>
      <vt:lpstr>Helvetica Neue Medium</vt:lpstr>
      <vt:lpstr>Times New Roman</vt:lpstr>
      <vt:lpstr>Wingdings</vt:lpstr>
      <vt:lpstr>Custom Design</vt:lpstr>
      <vt:lpstr>Retrospect</vt:lpstr>
      <vt:lpstr>Office Theme</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Svetlana Shtrom</dc:creator>
  <cp:lastModifiedBy>Svetlana Shtrom</cp:lastModifiedBy>
  <cp:revision>59</cp:revision>
  <dcterms:created xsi:type="dcterms:W3CDTF">2020-10-02T00:34:56Z</dcterms:created>
  <dcterms:modified xsi:type="dcterms:W3CDTF">2021-08-18T16:30:19Z</dcterms:modified>
</cp:coreProperties>
</file>